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72" r:id="rId1"/>
  </p:sldMasterIdLst>
  <p:notesMasterIdLst>
    <p:notesMasterId r:id="rId33"/>
  </p:notesMasterIdLst>
  <p:handoutMasterIdLst>
    <p:handoutMasterId r:id="rId34"/>
  </p:handoutMasterIdLst>
  <p:sldIdLst>
    <p:sldId id="256" r:id="rId2"/>
    <p:sldId id="257" r:id="rId3"/>
    <p:sldId id="258" r:id="rId4"/>
    <p:sldId id="261" r:id="rId5"/>
    <p:sldId id="262" r:id="rId6"/>
    <p:sldId id="357" r:id="rId7"/>
    <p:sldId id="358" r:id="rId8"/>
    <p:sldId id="359" r:id="rId9"/>
    <p:sldId id="263" r:id="rId10"/>
    <p:sldId id="276" r:id="rId11"/>
    <p:sldId id="361" r:id="rId12"/>
    <p:sldId id="369" r:id="rId13"/>
    <p:sldId id="360" r:id="rId14"/>
    <p:sldId id="366" r:id="rId15"/>
    <p:sldId id="363" r:id="rId16"/>
    <p:sldId id="364" r:id="rId17"/>
    <p:sldId id="370" r:id="rId18"/>
    <p:sldId id="365" r:id="rId19"/>
    <p:sldId id="367" r:id="rId20"/>
    <p:sldId id="368" r:id="rId21"/>
    <p:sldId id="264" r:id="rId22"/>
    <p:sldId id="266" r:id="rId23"/>
    <p:sldId id="272" r:id="rId24"/>
    <p:sldId id="355" r:id="rId25"/>
    <p:sldId id="356" r:id="rId26"/>
    <p:sldId id="362" r:id="rId27"/>
    <p:sldId id="267" r:id="rId28"/>
    <p:sldId id="274" r:id="rId29"/>
    <p:sldId id="273" r:id="rId30"/>
    <p:sldId id="270" r:id="rId31"/>
    <p:sldId id="353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2600650-5654-0B36-8FD9-6B600C6C1D90}" v="56" dt="2022-04-11T22:56:08.482"/>
    <p1510:client id="{68B5F877-100F-8E11-B111-7DC4300C09C9}" v="637" dt="2022-04-11T17:43:19.940"/>
    <p1510:client id="{C58F8061-1FE0-53A1-B021-9126A6332A0F}" v="7" dt="2022-04-07T20:39:38.592"/>
    <p1510:client id="{EC269C2C-85B1-4FA5-A481-AC7F25C43D44}" v="28" dt="2022-05-16T19:47:04.15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4616"/>
    <p:restoredTop sz="86501"/>
  </p:normalViewPr>
  <p:slideViewPr>
    <p:cSldViewPr snapToGrid="0" snapToObjects="1">
      <p:cViewPr>
        <p:scale>
          <a:sx n="63" d="100"/>
          <a:sy n="63" d="100"/>
        </p:scale>
        <p:origin x="436" y="5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12" d="100"/>
          <a:sy n="112" d="100"/>
        </p:scale>
        <p:origin x="3680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5/10/relationships/revisionInfo" Target="revisionInfo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27F17BA-058B-F848-B184-4EC87368E4E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71070D-2CAB-F24F-9EA8-F2F9B0CC6E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6B0541-0E19-3140-A75D-83F0091FD087}" type="datetimeFigureOut">
              <a:rPr lang="en-US" smtClean="0"/>
              <a:t>5/16/2022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684A8B-F9AA-BE4C-AED6-C472EDCC972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488501-5C1D-424B-9FA0-018D42C28D2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CAB201-4CB2-A14C-A362-013C9301991E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A13915B-38F1-BD42-9395-3BB3E674A2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2989" y="8685213"/>
            <a:ext cx="2210435" cy="439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7215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C6759A-F17A-D54D-8D7A-CB146702B30D}" type="datetimeFigureOut">
              <a:rPr lang="en-US" smtClean="0"/>
              <a:t>5/16/2022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9E7691-A93E-264A-93A6-CD1131F735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52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1c4bc19b72_1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g11c4bc19b72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5988" y="4500748"/>
            <a:ext cx="11234957" cy="1452336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9AF5E-1BF4-4CB0-9AEE-33FA13E51B9E}" type="datetime1">
              <a:rPr lang="en-US" smtClean="0"/>
              <a:t>5/16/2022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Transfers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A569432-77A0-D147-A3F3-E4259A568A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62"/>
          <a:stretch/>
        </p:blipFill>
        <p:spPr>
          <a:xfrm>
            <a:off x="0" y="0"/>
            <a:ext cx="12208412" cy="4500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605856"/>
      </p:ext>
    </p:extLst>
  </p:cSld>
  <p:clrMapOvr>
    <a:masterClrMapping/>
  </p:clrMapOvr>
  <p:hf hd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9FF510-43FB-4B08-B717-5D26F62B905B}" type="datetime1">
              <a:rPr lang="en-US" smtClean="0"/>
              <a:t>5/16/2022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Transfers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BDAD1CF-C0A8-EF47-AA7B-2F3C34BEE709}"/>
              </a:ext>
            </a:extLst>
          </p:cNvPr>
          <p:cNvCxnSpPr>
            <a:cxnSpLocks/>
          </p:cNvCxnSpPr>
          <p:nvPr userDrawn="1"/>
        </p:nvCxnSpPr>
        <p:spPr>
          <a:xfrm>
            <a:off x="486888" y="1360914"/>
            <a:ext cx="1124593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9747698"/>
      </p:ext>
    </p:extLst>
  </p:cSld>
  <p:clrMapOvr>
    <a:masterClrMapping/>
  </p:clrMapOvr>
  <p:hf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5885C-8C85-45DF-9ED7-74F38E55443D}" type="datetime1">
              <a:rPr lang="en-US" smtClean="0"/>
              <a:t>5/16/2022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Transfers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96690"/>
      </p:ext>
    </p:extLst>
  </p:cSld>
  <p:clrMapOvr>
    <a:masterClrMapping/>
  </p:clrMapOvr>
  <p:hf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0D145-BCB1-4C7E-8C23-95D8C0E0C558}" type="datetime1">
              <a:rPr lang="en-US" smtClean="0"/>
              <a:t>5/16/2022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Transfers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445370A-F3CB-5C43-AFAD-7E7757C35DDA}"/>
              </a:ext>
            </a:extLst>
          </p:cNvPr>
          <p:cNvCxnSpPr>
            <a:cxnSpLocks/>
          </p:cNvCxnSpPr>
          <p:nvPr userDrawn="1"/>
        </p:nvCxnSpPr>
        <p:spPr>
          <a:xfrm>
            <a:off x="486888" y="1360914"/>
            <a:ext cx="1124593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5364454"/>
      </p:ext>
    </p:extLst>
  </p:cSld>
  <p:clrMapOvr>
    <a:masterClrMapping/>
  </p:clrMapOvr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25236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8918C3-F29A-4A6B-954F-4729082A6833}" type="datetime1">
              <a:rPr lang="en-US" smtClean="0"/>
              <a:t>5/16/2022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Transfers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074448"/>
      </p:ext>
    </p:extLst>
  </p:cSld>
  <p:clrMapOvr>
    <a:masterClrMapping/>
  </p:clrMapOvr>
  <p:hf hd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07922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07922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36FC3-ED20-401B-956B-79A818366843}" type="datetime1">
              <a:rPr lang="en-US" smtClean="0"/>
              <a:t>5/16/2022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Transfers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B86971C-B037-BD42-9950-71F413B85609}"/>
              </a:ext>
            </a:extLst>
          </p:cNvPr>
          <p:cNvCxnSpPr>
            <a:cxnSpLocks/>
          </p:cNvCxnSpPr>
          <p:nvPr userDrawn="1"/>
        </p:nvCxnSpPr>
        <p:spPr>
          <a:xfrm>
            <a:off x="486888" y="1360914"/>
            <a:ext cx="1124593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1447582"/>
      </p:ext>
    </p:extLst>
  </p:cSld>
  <p:clrMapOvr>
    <a:masterClrMapping/>
  </p:clrMapOvr>
  <p:hf hd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4307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4307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96444-83DC-45C4-8355-9CD347E97D63}" type="datetime1">
              <a:rPr lang="en-US" smtClean="0"/>
              <a:t>5/16/2022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Transfers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04852A3-BE0A-F644-A30F-584C34292706}"/>
              </a:ext>
            </a:extLst>
          </p:cNvPr>
          <p:cNvCxnSpPr>
            <a:cxnSpLocks/>
          </p:cNvCxnSpPr>
          <p:nvPr userDrawn="1"/>
        </p:nvCxnSpPr>
        <p:spPr>
          <a:xfrm>
            <a:off x="486888" y="1360914"/>
            <a:ext cx="1124593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2855045"/>
      </p:ext>
    </p:extLst>
  </p:cSld>
  <p:clrMapOvr>
    <a:masterClrMapping/>
  </p:clrMapOvr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8B2E7E-BFF7-4347-B33F-5F80B6B8F413}" type="datetime1">
              <a:rPr lang="en-US" smtClean="0"/>
              <a:t>5/16/2022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Transfers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AD323FC-0A1A-B041-A4EA-FFCF16F46A9A}"/>
              </a:ext>
            </a:extLst>
          </p:cNvPr>
          <p:cNvCxnSpPr>
            <a:cxnSpLocks/>
          </p:cNvCxnSpPr>
          <p:nvPr userDrawn="1"/>
        </p:nvCxnSpPr>
        <p:spPr>
          <a:xfrm>
            <a:off x="486888" y="1360914"/>
            <a:ext cx="1124593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894769"/>
      </p:ext>
    </p:extLst>
  </p:cSld>
  <p:clrMapOvr>
    <a:masterClrMapping/>
  </p:clrMapOvr>
  <p:hf hd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A7306-253B-4C4D-A4A6-5E761EB8BDB1}" type="datetime1">
              <a:rPr lang="en-US" smtClean="0"/>
              <a:t>5/16/2022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Transfers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56512"/>
      </p:ext>
    </p:extLst>
  </p:cSld>
  <p:clrMapOvr>
    <a:masterClrMapping/>
  </p:clrMapOvr>
  <p:hf hd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C2100-AC79-4D2A-8840-C94CC911D0F8}" type="datetime1">
              <a:rPr lang="en-US" smtClean="0"/>
              <a:t>5/16/2022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Transfers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077725"/>
      </p:ext>
    </p:extLst>
  </p:cSld>
  <p:clrMapOvr>
    <a:masterClrMapping/>
  </p:clrMapOvr>
  <p:hf hd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E501F1-D087-46E3-8374-F71580A7DA46}" type="datetime1">
              <a:rPr lang="en-US" smtClean="0"/>
              <a:t>5/16/2022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Transfers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613995"/>
      </p:ext>
    </p:extLst>
  </p:cSld>
  <p:clrMapOvr>
    <a:masterClrMapping/>
  </p:clrMapOvr>
  <p:hf hd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889259" y="6295490"/>
            <a:ext cx="817418" cy="3651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3C194A4A-71D3-45B1-B691-6CDBAA2874CF}" type="datetime1">
              <a:rPr lang="en-US" smtClean="0"/>
              <a:t>5/16/2022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706677" y="6295491"/>
            <a:ext cx="2624447" cy="3651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Data Transfers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331124" y="6295490"/>
            <a:ext cx="682920" cy="3651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DD321DBF-325B-3546-BAAF-4F6E3B3181F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Picture 9" descr="Untitled.png" title="Be Boulder."/>
          <p:cNvPicPr>
            <a:picLocks noChangeAspect="1"/>
          </p:cNvPicPr>
          <p:nvPr userDrawn="1"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289"/>
          <a:stretch/>
        </p:blipFill>
        <p:spPr>
          <a:xfrm>
            <a:off x="9293520" y="6188959"/>
            <a:ext cx="2517480" cy="443402"/>
          </a:xfrm>
          <a:prstGeom prst="rect">
            <a:avLst/>
          </a:prstGeom>
        </p:spPr>
      </p:pic>
      <p:cxnSp>
        <p:nvCxnSpPr>
          <p:cNvPr id="11" name="Straight Connector 10"/>
          <p:cNvCxnSpPr/>
          <p:nvPr userDrawn="1"/>
        </p:nvCxnSpPr>
        <p:spPr>
          <a:xfrm flipV="1">
            <a:off x="457200" y="6081713"/>
            <a:ext cx="11277600" cy="14287"/>
          </a:xfrm>
          <a:prstGeom prst="line">
            <a:avLst/>
          </a:prstGeom>
          <a:ln w="63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59A83AEC-E08D-C149-BA3E-08E40DD1B496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494348" y="6188959"/>
            <a:ext cx="2210435" cy="439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1723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i="0" kern="1200">
          <a:solidFill>
            <a:schemeClr val="tx1"/>
          </a:solidFill>
          <a:latin typeface="Helvetica Light" panose="020B0403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Helvetica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Helvetica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Helvetica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Helvetica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Helvetica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curc.readthedocs.io/en/latest/compute/data-transfer.html#rclone" TargetMode="External"/><Relationship Id="rId2" Type="http://schemas.openxmlformats.org/officeDocument/2006/relationships/hyperlink" Target="https://rclone.org/#providers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://ondemand.rc.colorado.edu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Daniel.Trahan@colorado.edu" TargetMode="External"/><Relationship Id="rId2" Type="http://schemas.openxmlformats.org/officeDocument/2006/relationships/hyperlink" Target="mailto:Dylan.perkins@colorado.edu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ResearchComputing/Data_Transfers_Spring_2022" TargetMode="External"/><Relationship Id="rId4" Type="http://schemas.openxmlformats.org/officeDocument/2006/relationships/hyperlink" Target="https://www.colorado.edu/rc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app.globus.org/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globus.org/how-to/share-files/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scholar.colorado.edu/concern/datasets/9593tw13k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ask.cyberinfrastructure.org/c/rmacc/65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mailto:rc-help@Colorado.edu" TargetMode="External"/><Relationship Id="rId2" Type="http://schemas.openxmlformats.org/officeDocument/2006/relationships/hyperlink" Target="http://tinyurl.com/curc-survey18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sk.cyberinfrastructure.org/c/rmacc/65" TargetMode="External"/><Relationship Id="rId4" Type="http://schemas.openxmlformats.org/officeDocument/2006/relationships/hyperlink" Target="https://github.com/ResearchComputing/Data_Transfers_Spring_2022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olorado.edu/rc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mailto:rc-help@colorado.edu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62"/>
          <a:stretch/>
        </p:blipFill>
        <p:spPr>
          <a:xfrm>
            <a:off x="0" y="0"/>
            <a:ext cx="12208412" cy="450074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7095" y="4548248"/>
            <a:ext cx="9144000" cy="1543794"/>
          </a:xfrm>
          <a:effectLst/>
        </p:spPr>
        <p:txBody>
          <a:bodyPr>
            <a:normAutofit/>
          </a:bodyPr>
          <a:lstStyle/>
          <a:p>
            <a:r>
              <a:rPr lang="en-US" sz="6600">
                <a:ln w="0"/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Helvetica Light"/>
                <a:cs typeface="Arial Narrow" panose="020B0604020202020204" pitchFamily="34" charset="0"/>
              </a:rPr>
              <a:t>Data Transfers</a:t>
            </a:r>
            <a:endParaRPr lang="en-US" sz="6600" dirty="0">
              <a:ln w="0"/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Helvetica Light" panose="020B0403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714A22-1524-4727-8348-E6818608C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15D4819-EE50-417C-964C-1C4A142E17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Transfers</a:t>
            </a:r>
          </a:p>
        </p:txBody>
      </p:sp>
    </p:spTree>
    <p:extLst>
      <p:ext uri="{BB962C8B-B14F-4D97-AF65-F5344CB8AC3E}">
        <p14:creationId xmlns:p14="http://schemas.microsoft.com/office/powerpoint/2010/main" val="9532066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89FF5E-D66D-4913-BF31-A194DC7D9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Navigation Commands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9C1A2E-FF62-47C1-A918-8F72449DE3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Change directories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List contents of a directory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Print current working directory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E1D695-7C13-4BB4-BCDB-294CD70FE5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26DBB-AC29-4776-9407-2A658AEBC5CD}" type="datetime1">
              <a:rPr lang="en-US" smtClean="0"/>
              <a:t>5/16/2022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60186A-BF2C-46E2-9070-A74303F2C8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Transfers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721594-D66F-47A5-8703-D96C2D642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10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1F2EB3-4F62-40FB-8679-4016BBC31B09}"/>
              </a:ext>
            </a:extLst>
          </p:cNvPr>
          <p:cNvSpPr txBox="1"/>
          <p:nvPr/>
        </p:nvSpPr>
        <p:spPr>
          <a:xfrm>
            <a:off x="1180893" y="2279061"/>
            <a:ext cx="4866759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5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cd </a:t>
            </a:r>
            <a:r>
              <a:rPr lang="en-US" sz="2400" dirty="0">
                <a:solidFill>
                  <a:schemeClr val="accent2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&lt;relative-or-full-path&gt;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3A975AA-6429-4115-83D7-3F2DD9D195E2}"/>
              </a:ext>
            </a:extLst>
          </p:cNvPr>
          <p:cNvSpPr txBox="1"/>
          <p:nvPr/>
        </p:nvSpPr>
        <p:spPr>
          <a:xfrm>
            <a:off x="1180893" y="3650351"/>
            <a:ext cx="4915107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5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ls </a:t>
            </a:r>
            <a:r>
              <a:rPr lang="en-US" sz="2400" dirty="0">
                <a:solidFill>
                  <a:schemeClr val="accent2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&lt;optional-path&gt;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2FAD5FB-18BB-4024-AFA3-CDF50F3F9020}"/>
              </a:ext>
            </a:extLst>
          </p:cNvPr>
          <p:cNvSpPr txBox="1"/>
          <p:nvPr/>
        </p:nvSpPr>
        <p:spPr>
          <a:xfrm>
            <a:off x="1180892" y="5020218"/>
            <a:ext cx="4915107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chemeClr val="accent5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pwd</a:t>
            </a:r>
            <a:endParaRPr lang="en-US" sz="2400" dirty="0">
              <a:solidFill>
                <a:schemeClr val="accent2"/>
              </a:solidFill>
              <a:latin typeface="Consolas" panose="020B0609020204030204" pitchFamily="49" charset="0"/>
              <a:cs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60959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BC8EA9-62CD-437E-AD7C-B928C6B8D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RC Filesystem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21154C-3FB1-4547-A371-5F2D5600C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latin typeface="Helvetica"/>
                <a:cs typeface="Helvetica"/>
              </a:rPr>
              <a:t>As with most Linux distributions, after logging into RC Resources you will be placed on your RC home directory.</a:t>
            </a:r>
          </a:p>
          <a:p>
            <a:r>
              <a:rPr lang="en-US" dirty="0">
                <a:latin typeface="Helvetica"/>
                <a:cs typeface="Helvetica"/>
              </a:rPr>
              <a:t>RC’s file system is broken up into 4 major components</a:t>
            </a:r>
          </a:p>
          <a:p>
            <a:pPr lvl="1"/>
            <a:r>
              <a:rPr lang="en-US" dirty="0"/>
              <a:t>Home – 2GB</a:t>
            </a:r>
          </a:p>
          <a:p>
            <a:pPr lvl="1"/>
            <a:r>
              <a:rPr lang="en-US" dirty="0"/>
              <a:t>Projects – 250GB</a:t>
            </a:r>
          </a:p>
          <a:p>
            <a:pPr lvl="1"/>
            <a:r>
              <a:rPr lang="en-US" dirty="0"/>
              <a:t>Scratch – 10TB</a:t>
            </a:r>
          </a:p>
          <a:p>
            <a:pPr lvl="2"/>
            <a:r>
              <a:rPr lang="en-US">
                <a:latin typeface="Helvetica"/>
                <a:cs typeface="Helvetica"/>
              </a:rPr>
              <a:t>Individual scratch for Summit and Alpine</a:t>
            </a:r>
            <a:endParaRPr lang="en-US" dirty="0">
              <a:latin typeface="Helvetica"/>
              <a:cs typeface="Helvetica"/>
            </a:endParaRPr>
          </a:p>
          <a:p>
            <a:pPr lvl="1"/>
            <a:r>
              <a:rPr lang="en-US" dirty="0">
                <a:latin typeface="Helvetica"/>
                <a:cs typeface="Helvetica"/>
              </a:rPr>
              <a:t>PL (</a:t>
            </a:r>
            <a:r>
              <a:rPr lang="en-US" dirty="0" err="1">
                <a:latin typeface="Helvetica"/>
                <a:cs typeface="Helvetica"/>
              </a:rPr>
              <a:t>Petalibrary</a:t>
            </a:r>
            <a:r>
              <a:rPr lang="en-US" dirty="0">
                <a:latin typeface="Helvetica"/>
                <a:cs typeface="Helvetica"/>
              </a:rPr>
              <a:t>) - Contact your PI about purchasing PL Space!</a:t>
            </a:r>
          </a:p>
          <a:p>
            <a:r>
              <a:rPr lang="en-US" dirty="0">
                <a:latin typeface="Helvetica"/>
                <a:cs typeface="Helvetica"/>
              </a:rPr>
              <a:t>Backups occur regularly on Home and Projects.</a:t>
            </a:r>
          </a:p>
          <a:p>
            <a:pPr lvl="1"/>
            <a:r>
              <a:rPr lang="en-US" dirty="0"/>
              <a:t>PL Active capability is coming soon!</a:t>
            </a:r>
          </a:p>
          <a:p>
            <a:r>
              <a:rPr lang="en-US" dirty="0"/>
              <a:t>Scratch will delete files older than 90 days.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CF9600-10FF-4182-BDDE-2066AC995C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920E7-6549-46B9-9972-17A206DA4D4A}" type="datetime1">
              <a:rPr lang="en-US" smtClean="0"/>
              <a:t>5/16/2022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7B4E0D-33BB-4E63-806F-30F039AB28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Transfers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AA4C1B-DDCA-4A03-8CEA-F7255920B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3796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27CD0E-1751-5A88-9E76-C452883DF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 Light"/>
              </a:rPr>
              <a:t>Data transfers on Alpine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B3F2FD-86C7-F068-19B4-4AB48A3658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latin typeface="Helvetica"/>
                <a:cs typeface="Helvetica"/>
              </a:rPr>
              <a:t>Data transfers to Alpine can be performed on login or Alpine nodes.</a:t>
            </a:r>
          </a:p>
          <a:p>
            <a:r>
              <a:rPr lang="en-US" dirty="0">
                <a:latin typeface="Helvetica"/>
                <a:cs typeface="Helvetica"/>
              </a:rPr>
              <a:t>Transfers are handled the same way as on Summit</a:t>
            </a:r>
            <a:endParaRPr lang="en-US" dirty="0">
              <a:cs typeface="Helvetica"/>
            </a:endParaRPr>
          </a:p>
          <a:p>
            <a:pPr lvl="1"/>
            <a:r>
              <a:rPr lang="en-US" dirty="0">
                <a:latin typeface="Helvetica"/>
                <a:cs typeface="Helvetica"/>
              </a:rPr>
              <a:t>Shared Directories</a:t>
            </a:r>
            <a:endParaRPr lang="en-US">
              <a:cs typeface="Helvetica"/>
            </a:endParaRPr>
          </a:p>
          <a:p>
            <a:pPr lvl="2"/>
            <a:r>
              <a:rPr lang="en-US" dirty="0">
                <a:latin typeface="Helvetica"/>
                <a:cs typeface="Helvetica"/>
              </a:rPr>
              <a:t>Accessible in normal locations</a:t>
            </a:r>
          </a:p>
          <a:p>
            <a:pPr lvl="1"/>
            <a:r>
              <a:rPr lang="en-US" dirty="0">
                <a:latin typeface="Helvetica"/>
                <a:cs typeface="Helvetica"/>
              </a:rPr>
              <a:t>Scratch</a:t>
            </a:r>
            <a:endParaRPr lang="en-US">
              <a:cs typeface="Helvetica"/>
            </a:endParaRPr>
          </a:p>
          <a:p>
            <a:pPr lvl="2"/>
            <a:r>
              <a:rPr lang="en-US" dirty="0">
                <a:latin typeface="Helvetica"/>
                <a:cs typeface="Helvetica"/>
              </a:rPr>
              <a:t>Fastest storage access for Alpine compute</a:t>
            </a:r>
          </a:p>
          <a:p>
            <a:pPr lvl="2"/>
            <a:r>
              <a:rPr lang="en-US" dirty="0">
                <a:latin typeface="Helvetica"/>
                <a:cs typeface="Helvetica"/>
              </a:rPr>
              <a:t>Parallel Filesystem: GPFS</a:t>
            </a:r>
          </a:p>
          <a:p>
            <a:pPr lvl="2"/>
            <a:r>
              <a:rPr lang="en-US" dirty="0">
                <a:latin typeface="Helvetica"/>
                <a:cs typeface="Helvetica"/>
              </a:rPr>
              <a:t>Directory: /scratch/alpine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FC3C23-145A-D6F8-3D9C-127CCA1494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0D145-BCB1-4C7E-8C23-95D8C0E0C558}" type="datetime1">
              <a:rPr lang="en-US" smtClean="0"/>
              <a:t>5/16/2022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D9C3E0-3EAF-2A2F-44B3-64B920CEA2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Transfers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527EDE-6193-2A40-D5E8-CCFE158BE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5322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AE321-49CE-45B7-9550-90C4D29288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RC File system map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B62AB3-40C9-49D3-BA62-D6EB2332E5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83B10-A6F9-4779-9792-50A5163E9B48}" type="datetime1">
              <a:rPr lang="en-US" smtClean="0"/>
              <a:t>5/16/2022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10056C-EAD4-4B0E-86AB-DB8252C4F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Transfers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BFFE15-F211-42FD-A058-DDE540F4C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13</a:t>
            </a:fld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CC65284-DC1D-49D0-A1CE-45C50AA39E0A}"/>
              </a:ext>
            </a:extLst>
          </p:cNvPr>
          <p:cNvSpPr/>
          <p:nvPr/>
        </p:nvSpPr>
        <p:spPr>
          <a:xfrm>
            <a:off x="4706677" y="1550742"/>
            <a:ext cx="2308072" cy="479272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644DB0-475D-49E3-BE7E-29A430FD9605}"/>
              </a:ext>
            </a:extLst>
          </p:cNvPr>
          <p:cNvSpPr txBox="1"/>
          <p:nvPr/>
        </p:nvSpPr>
        <p:spPr>
          <a:xfrm>
            <a:off x="5724079" y="1617123"/>
            <a:ext cx="273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/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468C3E4-C85B-406D-8F04-CE015A866EA3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5860713" y="2030014"/>
            <a:ext cx="0" cy="37385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7158658-E374-4017-8DEE-5BCF27469979}"/>
              </a:ext>
            </a:extLst>
          </p:cNvPr>
          <p:cNvCxnSpPr>
            <a:cxnSpLocks/>
          </p:cNvCxnSpPr>
          <p:nvPr/>
        </p:nvCxnSpPr>
        <p:spPr>
          <a:xfrm flipH="1" flipV="1">
            <a:off x="1286717" y="2386999"/>
            <a:ext cx="8815792" cy="46876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E9E4F3F-2C39-4E86-B443-E8082C93D834}"/>
              </a:ext>
            </a:extLst>
          </p:cNvPr>
          <p:cNvCxnSpPr>
            <a:cxnSpLocks/>
          </p:cNvCxnSpPr>
          <p:nvPr/>
        </p:nvCxnSpPr>
        <p:spPr>
          <a:xfrm>
            <a:off x="1305452" y="2374505"/>
            <a:ext cx="0" cy="37385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D278D428-EF1D-4294-892D-178B18407956}"/>
              </a:ext>
            </a:extLst>
          </p:cNvPr>
          <p:cNvSpPr/>
          <p:nvPr/>
        </p:nvSpPr>
        <p:spPr>
          <a:xfrm>
            <a:off x="295072" y="2765308"/>
            <a:ext cx="1777171" cy="48551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14FC611-CB9C-448F-8897-8F80A10ECFA5}"/>
              </a:ext>
            </a:extLst>
          </p:cNvPr>
          <p:cNvSpPr txBox="1"/>
          <p:nvPr/>
        </p:nvSpPr>
        <p:spPr>
          <a:xfrm>
            <a:off x="296546" y="2818431"/>
            <a:ext cx="8560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/home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0AA22A1-0D6B-4753-B0EF-43A8964AA69F}"/>
              </a:ext>
            </a:extLst>
          </p:cNvPr>
          <p:cNvCxnSpPr>
            <a:cxnSpLocks/>
          </p:cNvCxnSpPr>
          <p:nvPr/>
        </p:nvCxnSpPr>
        <p:spPr>
          <a:xfrm>
            <a:off x="3150195" y="2387702"/>
            <a:ext cx="0" cy="37385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A80404C7-0B9A-4D24-BDFD-E1B0D497F5FC}"/>
              </a:ext>
            </a:extLst>
          </p:cNvPr>
          <p:cNvSpPr/>
          <p:nvPr/>
        </p:nvSpPr>
        <p:spPr>
          <a:xfrm>
            <a:off x="2152306" y="2759768"/>
            <a:ext cx="1764679" cy="479272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6815B01-3D5E-4512-97CB-97923B5BC7B0}"/>
              </a:ext>
            </a:extLst>
          </p:cNvPr>
          <p:cNvSpPr txBox="1"/>
          <p:nvPr/>
        </p:nvSpPr>
        <p:spPr>
          <a:xfrm>
            <a:off x="2147670" y="2819025"/>
            <a:ext cx="1121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/projects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B254AA7-4138-484A-8C5F-38F165242FDD}"/>
              </a:ext>
            </a:extLst>
          </p:cNvPr>
          <p:cNvCxnSpPr>
            <a:cxnSpLocks/>
          </p:cNvCxnSpPr>
          <p:nvPr/>
        </p:nvCxnSpPr>
        <p:spPr>
          <a:xfrm>
            <a:off x="5856870" y="2411124"/>
            <a:ext cx="0" cy="360624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148A8669-2350-4C73-98BD-0E5DC71CDBFE}"/>
              </a:ext>
            </a:extLst>
          </p:cNvPr>
          <p:cNvSpPr/>
          <p:nvPr/>
        </p:nvSpPr>
        <p:spPr>
          <a:xfrm>
            <a:off x="4858982" y="2776208"/>
            <a:ext cx="1895843" cy="479272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B5ED8E6-8287-4A70-B820-812EEC446666}"/>
              </a:ext>
            </a:extLst>
          </p:cNvPr>
          <p:cNvSpPr txBox="1"/>
          <p:nvPr/>
        </p:nvSpPr>
        <p:spPr>
          <a:xfrm>
            <a:off x="4860230" y="2868653"/>
            <a:ext cx="1043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/scratch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CCE20D8-2641-4257-AC60-883E91A28D38}"/>
              </a:ext>
            </a:extLst>
          </p:cNvPr>
          <p:cNvCxnSpPr>
            <a:cxnSpLocks/>
          </p:cNvCxnSpPr>
          <p:nvPr/>
        </p:nvCxnSpPr>
        <p:spPr>
          <a:xfrm>
            <a:off x="10102509" y="2435251"/>
            <a:ext cx="0" cy="32400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497260C0-E7AB-4BDB-93E2-8340189E3EE7}"/>
              </a:ext>
            </a:extLst>
          </p:cNvPr>
          <p:cNvSpPr/>
          <p:nvPr/>
        </p:nvSpPr>
        <p:spPr>
          <a:xfrm>
            <a:off x="9248277" y="2763717"/>
            <a:ext cx="1670991" cy="479272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946173E-4B15-44AB-AEA6-A0EBECF3AC96}"/>
              </a:ext>
            </a:extLst>
          </p:cNvPr>
          <p:cNvSpPr txBox="1"/>
          <p:nvPr/>
        </p:nvSpPr>
        <p:spPr>
          <a:xfrm>
            <a:off x="9306957" y="2831178"/>
            <a:ext cx="808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/pl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0FA7A8DC-826F-4E07-96AF-CBBB6A9882A9}"/>
              </a:ext>
            </a:extLst>
          </p:cNvPr>
          <p:cNvCxnSpPr>
            <a:cxnSpLocks/>
          </p:cNvCxnSpPr>
          <p:nvPr/>
        </p:nvCxnSpPr>
        <p:spPr>
          <a:xfrm>
            <a:off x="10115000" y="3236742"/>
            <a:ext cx="0" cy="22946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1A60F5E0-4EFB-4638-B433-1BD742E87863}"/>
              </a:ext>
            </a:extLst>
          </p:cNvPr>
          <p:cNvCxnSpPr>
            <a:cxnSpLocks/>
          </p:cNvCxnSpPr>
          <p:nvPr/>
        </p:nvCxnSpPr>
        <p:spPr>
          <a:xfrm flipH="1" flipV="1">
            <a:off x="9031486" y="3459955"/>
            <a:ext cx="2110011" cy="1249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55DB0F40-C6FC-4DD9-B3F0-F34120F26277}"/>
              </a:ext>
            </a:extLst>
          </p:cNvPr>
          <p:cNvCxnSpPr>
            <a:cxnSpLocks/>
          </p:cNvCxnSpPr>
          <p:nvPr/>
        </p:nvCxnSpPr>
        <p:spPr>
          <a:xfrm>
            <a:off x="9047291" y="3462866"/>
            <a:ext cx="0" cy="451104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E80FBF48-F825-4CEA-9FE5-5938F3851BBF}"/>
              </a:ext>
            </a:extLst>
          </p:cNvPr>
          <p:cNvSpPr/>
          <p:nvPr/>
        </p:nvSpPr>
        <p:spPr>
          <a:xfrm>
            <a:off x="7874517" y="3618590"/>
            <a:ext cx="1945810" cy="479272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D6B3CDB-D919-410C-BCA2-82FD48205CDB}"/>
              </a:ext>
            </a:extLst>
          </p:cNvPr>
          <p:cNvSpPr txBox="1"/>
          <p:nvPr/>
        </p:nvSpPr>
        <p:spPr>
          <a:xfrm>
            <a:off x="7844735" y="3668846"/>
            <a:ext cx="933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/active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AAD8428B-FE77-4184-B51B-90E60B306673}"/>
              </a:ext>
            </a:extLst>
          </p:cNvPr>
          <p:cNvCxnSpPr>
            <a:cxnSpLocks/>
          </p:cNvCxnSpPr>
          <p:nvPr/>
        </p:nvCxnSpPr>
        <p:spPr>
          <a:xfrm>
            <a:off x="11110271" y="3462865"/>
            <a:ext cx="0" cy="4321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4664A2A0-F9AF-40A4-A4D0-11945C573A97}"/>
              </a:ext>
            </a:extLst>
          </p:cNvPr>
          <p:cNvSpPr/>
          <p:nvPr/>
        </p:nvSpPr>
        <p:spPr>
          <a:xfrm>
            <a:off x="9981217" y="3624582"/>
            <a:ext cx="1939564" cy="479272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F5EFC03-1657-4805-8D80-655C004370A2}"/>
              </a:ext>
            </a:extLst>
          </p:cNvPr>
          <p:cNvSpPr txBox="1"/>
          <p:nvPr/>
        </p:nvSpPr>
        <p:spPr>
          <a:xfrm>
            <a:off x="9949730" y="3685470"/>
            <a:ext cx="10094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/archive</a:t>
            </a: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58A6A338-69EE-4D1F-9D02-C7C9464A668F}"/>
              </a:ext>
            </a:extLst>
          </p:cNvPr>
          <p:cNvCxnSpPr>
            <a:cxnSpLocks/>
          </p:cNvCxnSpPr>
          <p:nvPr/>
        </p:nvCxnSpPr>
        <p:spPr>
          <a:xfrm>
            <a:off x="1305452" y="3228743"/>
            <a:ext cx="0" cy="37385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DB43248B-A0D5-4A09-9E37-0A65C93B567E}"/>
              </a:ext>
            </a:extLst>
          </p:cNvPr>
          <p:cNvSpPr/>
          <p:nvPr/>
        </p:nvSpPr>
        <p:spPr>
          <a:xfrm>
            <a:off x="295072" y="3613301"/>
            <a:ext cx="1777172" cy="498009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3E594B1C-C403-4716-9F89-D1A23F93ACCE}"/>
              </a:ext>
            </a:extLst>
          </p:cNvPr>
          <p:cNvCxnSpPr>
            <a:cxnSpLocks/>
          </p:cNvCxnSpPr>
          <p:nvPr/>
        </p:nvCxnSpPr>
        <p:spPr>
          <a:xfrm>
            <a:off x="3141335" y="3238916"/>
            <a:ext cx="0" cy="37385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A2E1F03A-0FA5-48DC-A0F9-1145F059B1CB}"/>
              </a:ext>
            </a:extLst>
          </p:cNvPr>
          <p:cNvSpPr/>
          <p:nvPr/>
        </p:nvSpPr>
        <p:spPr>
          <a:xfrm>
            <a:off x="2149691" y="3610982"/>
            <a:ext cx="1758434" cy="491763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D7518D1E-238F-4CF0-9FD2-85687024A27C}"/>
              </a:ext>
            </a:extLst>
          </p:cNvPr>
          <p:cNvCxnSpPr>
            <a:cxnSpLocks/>
          </p:cNvCxnSpPr>
          <p:nvPr/>
        </p:nvCxnSpPr>
        <p:spPr>
          <a:xfrm>
            <a:off x="5839149" y="3238916"/>
            <a:ext cx="0" cy="183838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B26C9ABF-6D1E-477F-B1BE-3D7BFB6E57EA}"/>
              </a:ext>
            </a:extLst>
          </p:cNvPr>
          <p:cNvSpPr/>
          <p:nvPr/>
        </p:nvSpPr>
        <p:spPr>
          <a:xfrm>
            <a:off x="4048032" y="3615887"/>
            <a:ext cx="1783417" cy="466781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40C5572-B352-47D1-9037-A0ADC94F5632}"/>
              </a:ext>
            </a:extLst>
          </p:cNvPr>
          <p:cNvSpPr txBox="1"/>
          <p:nvPr/>
        </p:nvSpPr>
        <p:spPr>
          <a:xfrm>
            <a:off x="4078225" y="3670720"/>
            <a:ext cx="103598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/>
              <a:t>/summit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159A04C3-64DF-4D25-AB76-5E85ED027FE8}"/>
              </a:ext>
            </a:extLst>
          </p:cNvPr>
          <p:cNvSpPr txBox="1"/>
          <p:nvPr/>
        </p:nvSpPr>
        <p:spPr>
          <a:xfrm>
            <a:off x="2151265" y="3676383"/>
            <a:ext cx="1865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/your-username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C1EBF35-A575-4F68-9476-8356EBB84C02}"/>
              </a:ext>
            </a:extLst>
          </p:cNvPr>
          <p:cNvSpPr txBox="1"/>
          <p:nvPr/>
        </p:nvSpPr>
        <p:spPr>
          <a:xfrm>
            <a:off x="279824" y="3667232"/>
            <a:ext cx="1865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/your-username</a:t>
            </a:r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B124B46A-CCC7-421A-9431-17EB07AA9FCA}"/>
              </a:ext>
            </a:extLst>
          </p:cNvPr>
          <p:cNvCxnSpPr>
            <a:cxnSpLocks/>
          </p:cNvCxnSpPr>
          <p:nvPr/>
        </p:nvCxnSpPr>
        <p:spPr>
          <a:xfrm>
            <a:off x="5131439" y="4107652"/>
            <a:ext cx="0" cy="325308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65D41BC5-FF35-4DAD-AA3A-26F03541827A}"/>
              </a:ext>
            </a:extLst>
          </p:cNvPr>
          <p:cNvSpPr/>
          <p:nvPr/>
        </p:nvSpPr>
        <p:spPr>
          <a:xfrm>
            <a:off x="4051011" y="4438798"/>
            <a:ext cx="1789663" cy="466782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44B161D-7B94-473B-A13A-8F6A4C420853}"/>
              </a:ext>
            </a:extLst>
          </p:cNvPr>
          <p:cNvSpPr txBox="1"/>
          <p:nvPr/>
        </p:nvSpPr>
        <p:spPr>
          <a:xfrm>
            <a:off x="4077568" y="4497954"/>
            <a:ext cx="1865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/your-username</a:t>
            </a: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755824EF-E476-4F1A-B218-164F88042BCE}"/>
              </a:ext>
            </a:extLst>
          </p:cNvPr>
          <p:cNvCxnSpPr>
            <a:cxnSpLocks/>
          </p:cNvCxnSpPr>
          <p:nvPr/>
        </p:nvCxnSpPr>
        <p:spPr>
          <a:xfrm>
            <a:off x="9017113" y="4104108"/>
            <a:ext cx="0" cy="43843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37C94821-65BD-43E9-A5F1-45C8A47DA736}"/>
              </a:ext>
            </a:extLst>
          </p:cNvPr>
          <p:cNvCxnSpPr>
            <a:cxnSpLocks/>
          </p:cNvCxnSpPr>
          <p:nvPr/>
        </p:nvCxnSpPr>
        <p:spPr>
          <a:xfrm flipH="1">
            <a:off x="11142549" y="4085371"/>
            <a:ext cx="2" cy="35099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id="{667881AB-F164-4C2E-A563-BD5B97374179}"/>
              </a:ext>
            </a:extLst>
          </p:cNvPr>
          <p:cNvSpPr/>
          <p:nvPr/>
        </p:nvSpPr>
        <p:spPr>
          <a:xfrm>
            <a:off x="7873564" y="4421424"/>
            <a:ext cx="1945810" cy="479272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D60CD2B0-D2C1-48D9-B6EA-30802E15D294}"/>
              </a:ext>
            </a:extLst>
          </p:cNvPr>
          <p:cNvSpPr txBox="1"/>
          <p:nvPr/>
        </p:nvSpPr>
        <p:spPr>
          <a:xfrm>
            <a:off x="7855888" y="4477312"/>
            <a:ext cx="2025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/your-pl-allocation</a:t>
            </a:r>
          </a:p>
        </p:txBody>
      </p:sp>
      <p:sp>
        <p:nvSpPr>
          <p:cNvPr id="79" name="Rectangle: Rounded Corners 78">
            <a:extLst>
              <a:ext uri="{FF2B5EF4-FFF2-40B4-BE49-F238E27FC236}">
                <a16:creationId xmlns:a16="http://schemas.microsoft.com/office/drawing/2014/main" id="{E589B78B-0417-4DFD-BE6E-39DA4060FADB}"/>
              </a:ext>
            </a:extLst>
          </p:cNvPr>
          <p:cNvSpPr/>
          <p:nvPr/>
        </p:nvSpPr>
        <p:spPr>
          <a:xfrm>
            <a:off x="9980264" y="4427416"/>
            <a:ext cx="1939564" cy="479272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62334D36-982B-4179-A2CD-935ECE944E10}"/>
              </a:ext>
            </a:extLst>
          </p:cNvPr>
          <p:cNvSpPr txBox="1"/>
          <p:nvPr/>
        </p:nvSpPr>
        <p:spPr>
          <a:xfrm>
            <a:off x="9963302" y="4487565"/>
            <a:ext cx="2025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/your-pl-allocation</a:t>
            </a:r>
          </a:p>
        </p:txBody>
      </p: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AF8E4929-4590-4C1B-A388-5002104F3E6F}"/>
              </a:ext>
            </a:extLst>
          </p:cNvPr>
          <p:cNvCxnSpPr>
            <a:cxnSpLocks/>
          </p:cNvCxnSpPr>
          <p:nvPr/>
        </p:nvCxnSpPr>
        <p:spPr>
          <a:xfrm flipH="1" flipV="1">
            <a:off x="1183658" y="4111310"/>
            <a:ext cx="958535" cy="51738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7459AFA2-BFC2-4672-AEDC-0A41AE98DC59}"/>
              </a:ext>
            </a:extLst>
          </p:cNvPr>
          <p:cNvSpPr txBox="1"/>
          <p:nvPr/>
        </p:nvSpPr>
        <p:spPr>
          <a:xfrm>
            <a:off x="1386440" y="4631927"/>
            <a:ext cx="1723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You start here!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CF8FBE03-63C3-3502-9031-E19F30CC66D5}"/>
              </a:ext>
            </a:extLst>
          </p:cNvPr>
          <p:cNvCxnSpPr>
            <a:cxnSpLocks/>
          </p:cNvCxnSpPr>
          <p:nvPr/>
        </p:nvCxnSpPr>
        <p:spPr>
          <a:xfrm flipH="1" flipV="1">
            <a:off x="5090323" y="3453708"/>
            <a:ext cx="1504159" cy="6246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BEFDBBFD-0FEC-212B-0874-AA34AC0D4F33}"/>
              </a:ext>
            </a:extLst>
          </p:cNvPr>
          <p:cNvSpPr/>
          <p:nvPr/>
        </p:nvSpPr>
        <p:spPr>
          <a:xfrm>
            <a:off x="5959277" y="3609640"/>
            <a:ext cx="1783417" cy="466781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F55E3EB-3444-C9FC-63F2-ED02E82F941E}"/>
              </a:ext>
            </a:extLst>
          </p:cNvPr>
          <p:cNvSpPr txBox="1"/>
          <p:nvPr/>
        </p:nvSpPr>
        <p:spPr>
          <a:xfrm>
            <a:off x="5989470" y="3664473"/>
            <a:ext cx="103598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/>
              <a:t>/alpine</a:t>
            </a: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11AA0B0D-FC57-DAFD-141F-814D809B68B5}"/>
              </a:ext>
            </a:extLst>
          </p:cNvPr>
          <p:cNvCxnSpPr>
            <a:cxnSpLocks/>
          </p:cNvCxnSpPr>
          <p:nvPr/>
        </p:nvCxnSpPr>
        <p:spPr>
          <a:xfrm>
            <a:off x="6617963" y="4082667"/>
            <a:ext cx="0" cy="35029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06591873-F670-BB5F-7E88-8E4AC2943699}"/>
              </a:ext>
            </a:extLst>
          </p:cNvPr>
          <p:cNvSpPr/>
          <p:nvPr/>
        </p:nvSpPr>
        <p:spPr>
          <a:xfrm>
            <a:off x="5962256" y="4432551"/>
            <a:ext cx="1789663" cy="466782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1EAD62C5-B8FF-C8FE-5BE1-8D7F382B9522}"/>
              </a:ext>
            </a:extLst>
          </p:cNvPr>
          <p:cNvSpPr txBox="1"/>
          <p:nvPr/>
        </p:nvSpPr>
        <p:spPr>
          <a:xfrm>
            <a:off x="5988813" y="4491707"/>
            <a:ext cx="1865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/your-username</a:t>
            </a:r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7385075E-D66C-7073-2918-F710110FA493}"/>
              </a:ext>
            </a:extLst>
          </p:cNvPr>
          <p:cNvCxnSpPr>
            <a:cxnSpLocks/>
          </p:cNvCxnSpPr>
          <p:nvPr/>
        </p:nvCxnSpPr>
        <p:spPr>
          <a:xfrm>
            <a:off x="5093963" y="3445585"/>
            <a:ext cx="0" cy="162916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C38CA4CE-100F-1F7A-D18B-57B90D219E9B}"/>
              </a:ext>
            </a:extLst>
          </p:cNvPr>
          <p:cNvCxnSpPr>
            <a:cxnSpLocks/>
          </p:cNvCxnSpPr>
          <p:nvPr/>
        </p:nvCxnSpPr>
        <p:spPr>
          <a:xfrm>
            <a:off x="6580487" y="3451830"/>
            <a:ext cx="0" cy="162916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12386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DCB920-CCED-4366-A558-6869B75E3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Helvetica Light"/>
              </a:rPr>
              <a:t>RC Data transfer nodes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C84A31-A0F0-45DC-8950-0370A837D0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latin typeface="Helvetica"/>
                <a:cs typeface="Helvetica"/>
              </a:rPr>
              <a:t>In addition to the usual RC login points, we also provide Data transfer nodes for faster transfers.</a:t>
            </a:r>
          </a:p>
          <a:p>
            <a:r>
              <a:rPr lang="en-US">
                <a:latin typeface="Helvetica"/>
                <a:cs typeface="Helvetica"/>
              </a:rPr>
              <a:t>The upcoming commands can utilized these nodes IF you are on CU's VPN.</a:t>
            </a:r>
            <a:endParaRPr lang="en-US" dirty="0">
              <a:cs typeface="Helvetica"/>
            </a:endParaRPr>
          </a:p>
          <a:p>
            <a:r>
              <a:rPr lang="en-US">
                <a:latin typeface="Helvetica"/>
                <a:cs typeface="Helvetica"/>
              </a:rPr>
              <a:t>Address to transfer to data transfer nodes: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BFDE9E-DD6D-4D39-85C0-A751C090B1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0D145-BCB1-4C7E-8C23-95D8C0E0C558}" type="datetime1">
              <a:rPr lang="en-US" smtClean="0"/>
              <a:t>5/16/2022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FADAC7-7BB2-4268-8E80-97ED4EBD4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Transfers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2CD221-7B73-40C0-965B-79F945F78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14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62196B-FA62-47B5-8BFC-2F28C236387A}"/>
              </a:ext>
            </a:extLst>
          </p:cNvPr>
          <p:cNvSpPr txBox="1"/>
          <p:nvPr/>
        </p:nvSpPr>
        <p:spPr>
          <a:xfrm>
            <a:off x="1151128" y="3906335"/>
            <a:ext cx="9141825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>
                <a:solidFill>
                  <a:schemeClr val="accent5"/>
                </a:solidFill>
                <a:latin typeface="Consolas"/>
                <a:cs typeface="Cascadia Mono" panose="020B0609020000020004" pitchFamily="49" charset="0"/>
              </a:rPr>
              <a:t>scp file1 &lt;username&gt;@login.rc.colorado.edu:&lt;remote-path&gt;</a:t>
            </a:r>
            <a:r>
              <a:rPr lang="en-US" sz="2400" dirty="0">
                <a:solidFill>
                  <a:schemeClr val="accent5"/>
                </a:solidFill>
                <a:latin typeface="Consolas"/>
                <a:cs typeface="Cascadia Mono" panose="020B0609020000020004" pitchFamily="49" charset="0"/>
              </a:rPr>
              <a:t> </a:t>
            </a:r>
            <a:endParaRPr lang="en-US" sz="2400" dirty="0">
              <a:solidFill>
                <a:schemeClr val="accent5"/>
              </a:solidFill>
              <a:latin typeface="Consolas" panose="020B0609020204030204" pitchFamily="49" charset="0"/>
              <a:cs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09967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FC202-DADB-4548-8531-414B1195F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latin typeface="Helvetica Light"/>
              </a:rPr>
              <a:t>Command line options (1)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1E7F7A-C855-4D2B-97B5-8656E98D3B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latin typeface="Helvetica"/>
                <a:cs typeface="Helvetica"/>
              </a:rPr>
              <a:t>SCP / </a:t>
            </a:r>
            <a:r>
              <a:rPr lang="en-US" i="1" dirty="0">
                <a:latin typeface="Helvetica"/>
                <a:cs typeface="Helvetica"/>
              </a:rPr>
              <a:t>Secure Copy</a:t>
            </a:r>
            <a:endParaRPr lang="en-US" i="1" dirty="0">
              <a:cs typeface="Helvetica"/>
            </a:endParaRPr>
          </a:p>
          <a:p>
            <a:pPr lvl="1"/>
            <a:r>
              <a:rPr lang="en-US" dirty="0" err="1">
                <a:solidFill>
                  <a:schemeClr val="accent5"/>
                </a:solidFill>
                <a:latin typeface="Consolas"/>
                <a:cs typeface="Helvetica"/>
              </a:rPr>
              <a:t>scp</a:t>
            </a:r>
            <a:r>
              <a:rPr lang="en-US" dirty="0">
                <a:latin typeface="Helvetica"/>
                <a:cs typeface="Helvetica"/>
              </a:rPr>
              <a:t> is a very simple file transfer command that allows users to transfer one file to another remote system.</a:t>
            </a:r>
            <a:endParaRPr lang="en-US" dirty="0">
              <a:cs typeface="Helvetica"/>
            </a:endParaRPr>
          </a:p>
          <a:p>
            <a:pPr lvl="1"/>
            <a:endParaRPr lang="en-US" dirty="0">
              <a:latin typeface="Helvetica"/>
              <a:cs typeface="Helvetica"/>
            </a:endParaRPr>
          </a:p>
          <a:p>
            <a:pPr lvl="1"/>
            <a:endParaRPr lang="en-US" dirty="0">
              <a:latin typeface="Helvetica"/>
              <a:cs typeface="Helvetica"/>
            </a:endParaRPr>
          </a:p>
          <a:p>
            <a:pPr lvl="1"/>
            <a:r>
              <a:rPr lang="en-US" dirty="0">
                <a:latin typeface="Helvetica"/>
                <a:cs typeface="Helvetica"/>
              </a:rPr>
              <a:t>Useful with small or quick file transfers</a:t>
            </a:r>
          </a:p>
          <a:p>
            <a:r>
              <a:rPr lang="en-US" dirty="0">
                <a:latin typeface="Helvetica"/>
                <a:cs typeface="Helvetica"/>
              </a:rPr>
              <a:t>SFTP / </a:t>
            </a:r>
            <a:r>
              <a:rPr lang="en-US" i="1" dirty="0">
                <a:latin typeface="Helvetica"/>
                <a:cs typeface="Helvetica"/>
              </a:rPr>
              <a:t>Secure File Transfer Protocol</a:t>
            </a:r>
            <a:endParaRPr lang="en-US" i="1" dirty="0">
              <a:cs typeface="Helvetica"/>
            </a:endParaRPr>
          </a:p>
          <a:p>
            <a:pPr lvl="1"/>
            <a:r>
              <a:rPr lang="en-US" dirty="0">
                <a:solidFill>
                  <a:schemeClr val="accent5"/>
                </a:solidFill>
                <a:latin typeface="Consolas"/>
                <a:cs typeface="Helvetica"/>
              </a:rPr>
              <a:t>sftp</a:t>
            </a:r>
            <a:r>
              <a:rPr lang="en-US" dirty="0">
                <a:latin typeface="Helvetica"/>
                <a:cs typeface="Helvetica"/>
              </a:rPr>
              <a:t> is a similarly simple protocol that loads a user into a sftp prompt with both local and remote file systems accessible from a single prompt.</a:t>
            </a:r>
          </a:p>
          <a:p>
            <a:pPr lvl="1"/>
            <a:endParaRPr lang="en-US" dirty="0">
              <a:latin typeface="Helvetica"/>
              <a:cs typeface="Helvetica" pitchFamily="2" charset="0"/>
            </a:endParaRPr>
          </a:p>
          <a:p>
            <a:pPr lvl="1"/>
            <a:endParaRPr lang="en-US" dirty="0">
              <a:latin typeface="Helvetica"/>
              <a:cs typeface="Helvetica" pitchFamily="2" charset="0"/>
            </a:endParaRPr>
          </a:p>
          <a:p>
            <a:pPr lvl="1"/>
            <a:r>
              <a:rPr lang="en-US" dirty="0">
                <a:latin typeface="Helvetica"/>
                <a:cs typeface="Helvetica"/>
              </a:rPr>
              <a:t>Useful for multiple/repetitive small file transfers.</a:t>
            </a:r>
            <a:endParaRPr lang="en-US" dirty="0">
              <a:latin typeface="Helvetica"/>
              <a:cs typeface="Helvetica" pitchFamily="2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20F75C-A166-481E-9B0D-991F7F1D05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D1E97-EA43-40B0-B097-929FC1FA685D}" type="datetime1">
              <a:rPr lang="en-US" smtClean="0"/>
              <a:t>5/16/2022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5AC1EE-FA8F-49D9-82AD-4F0FB1B43E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Transfers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D9CB23-D332-4962-81EE-5B88492141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15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54CB2D-6A0C-4CBF-A858-EF3B0AAEB228}"/>
              </a:ext>
            </a:extLst>
          </p:cNvPr>
          <p:cNvSpPr txBox="1"/>
          <p:nvPr/>
        </p:nvSpPr>
        <p:spPr>
          <a:xfrm>
            <a:off x="1633331" y="2906210"/>
            <a:ext cx="9141825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>
                <a:solidFill>
                  <a:schemeClr val="accent5"/>
                </a:solidFill>
                <a:latin typeface="Consolas"/>
                <a:cs typeface="Cascadia Mono" panose="020B0609020000020004" pitchFamily="49" charset="0"/>
              </a:rPr>
              <a:t>scp file1 &lt;username&gt;@login.rc.colorado.edu:&lt;remote-path&gt;</a:t>
            </a:r>
            <a:r>
              <a:rPr lang="en-US" sz="2400" dirty="0">
                <a:solidFill>
                  <a:schemeClr val="accent5"/>
                </a:solidFill>
                <a:latin typeface="Consolas"/>
                <a:cs typeface="Cascadia Mono" panose="020B0609020000020004" pitchFamily="49" charset="0"/>
              </a:rPr>
              <a:t> </a:t>
            </a:r>
            <a:endParaRPr lang="en-US" sz="2400" dirty="0">
              <a:solidFill>
                <a:schemeClr val="accent5"/>
              </a:solidFill>
              <a:latin typeface="Consolas" panose="020B0609020204030204" pitchFamily="49" charset="0"/>
              <a:cs typeface="Cascadia Mono" panose="020B06090200000200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1AC6E2-FC5C-40E9-89AF-51DB42A77879}"/>
              </a:ext>
            </a:extLst>
          </p:cNvPr>
          <p:cNvSpPr txBox="1"/>
          <p:nvPr/>
        </p:nvSpPr>
        <p:spPr>
          <a:xfrm>
            <a:off x="1633330" y="5025523"/>
            <a:ext cx="9141825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>
                <a:solidFill>
                  <a:schemeClr val="accent5"/>
                </a:solidFill>
                <a:latin typeface="Consolas"/>
                <a:cs typeface="Cascadia Mono" panose="020B0609020000020004" pitchFamily="49" charset="0"/>
              </a:rPr>
              <a:t>sftp&lt;username&gt;@login.rc.colorado.edu</a:t>
            </a:r>
            <a:r>
              <a:rPr lang="en-US" sz="2400" dirty="0">
                <a:solidFill>
                  <a:schemeClr val="accent5"/>
                </a:solidFill>
                <a:latin typeface="Consolas"/>
                <a:cs typeface="Cascadia Mono" panose="020B0609020000020004" pitchFamily="49" charset="0"/>
              </a:rPr>
              <a:t> </a:t>
            </a:r>
            <a:endParaRPr lang="en-US" sz="2400" dirty="0">
              <a:solidFill>
                <a:schemeClr val="accent5"/>
              </a:solidFill>
              <a:latin typeface="Consolas" panose="020B0609020204030204" pitchFamily="49" charset="0"/>
              <a:cs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00105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FC202-DADB-4548-8531-414B1195F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latin typeface="Helvetica Light"/>
              </a:rPr>
              <a:t>Command line options (2)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1E7F7A-C855-4D2B-97B5-8656E98D3B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latin typeface="Helvetica"/>
                <a:cs typeface="Helvetica"/>
              </a:rPr>
              <a:t>rsync</a:t>
            </a:r>
            <a:endParaRPr lang="en-US" dirty="0">
              <a:cs typeface="Helvetica"/>
            </a:endParaRPr>
          </a:p>
          <a:p>
            <a:pPr lvl="1"/>
            <a:r>
              <a:rPr lang="en-US" dirty="0">
                <a:solidFill>
                  <a:schemeClr val="accent5"/>
                </a:solidFill>
                <a:latin typeface="Consolas"/>
                <a:cs typeface="Helvetica"/>
              </a:rPr>
              <a:t>rsync</a:t>
            </a:r>
            <a:r>
              <a:rPr lang="en-US" dirty="0">
                <a:latin typeface="Helvetica"/>
                <a:cs typeface="Helvetica"/>
              </a:rPr>
              <a:t> is a popular Linux utility for updating changed files to a remote filesystem.</a:t>
            </a:r>
          </a:p>
          <a:p>
            <a:pPr lvl="1"/>
            <a:endParaRPr lang="en-US" dirty="0">
              <a:latin typeface="Helvetica"/>
              <a:cs typeface="Helvetica"/>
            </a:endParaRPr>
          </a:p>
          <a:p>
            <a:pPr lvl="1"/>
            <a:endParaRPr lang="en-US" dirty="0">
              <a:latin typeface="Helvetica"/>
              <a:cs typeface="Helvetica"/>
            </a:endParaRPr>
          </a:p>
          <a:p>
            <a:pPr lvl="1"/>
            <a:r>
              <a:rPr lang="en-US" dirty="0">
                <a:latin typeface="Helvetica"/>
                <a:cs typeface="Helvetica"/>
              </a:rPr>
              <a:t>Useful when working on a file on both remote and local machines with modifications that need to be updated</a:t>
            </a:r>
          </a:p>
          <a:p>
            <a:pPr lvl="1"/>
            <a:r>
              <a:rPr lang="en-US" dirty="0">
                <a:latin typeface="Helvetica"/>
                <a:cs typeface="Helvetica"/>
              </a:rPr>
              <a:t>Flags:</a:t>
            </a:r>
          </a:p>
          <a:p>
            <a:pPr marL="914400" lvl="2" indent="0">
              <a:buNone/>
            </a:pPr>
            <a:r>
              <a:rPr lang="en-US" dirty="0">
                <a:solidFill>
                  <a:schemeClr val="accent5"/>
                </a:solidFill>
                <a:latin typeface="Consolas"/>
                <a:cs typeface="Helvetica"/>
              </a:rPr>
              <a:t>-v    # verbose mode</a:t>
            </a:r>
          </a:p>
          <a:p>
            <a:pPr marL="914400" lvl="2" indent="0">
              <a:buNone/>
            </a:pPr>
            <a:r>
              <a:rPr lang="en-US" dirty="0">
                <a:solidFill>
                  <a:schemeClr val="accent5"/>
                </a:solidFill>
                <a:latin typeface="Consolas"/>
                <a:cs typeface="Helvetica"/>
              </a:rPr>
              <a:t>-r    # recursive (directory)</a:t>
            </a:r>
          </a:p>
          <a:p>
            <a:pPr marL="914400" lvl="2" indent="0">
              <a:buNone/>
            </a:pPr>
            <a:r>
              <a:rPr lang="en-US" dirty="0">
                <a:solidFill>
                  <a:schemeClr val="accent5"/>
                </a:solidFill>
                <a:latin typeface="Consolas"/>
                <a:cs typeface="Helvetica"/>
              </a:rPr>
              <a:t>-t    # sync based off timestamp</a:t>
            </a:r>
          </a:p>
          <a:p>
            <a:pPr marL="914400" lvl="2" indent="0">
              <a:buNone/>
            </a:pPr>
            <a:r>
              <a:rPr lang="en-US" dirty="0">
                <a:solidFill>
                  <a:schemeClr val="accent5"/>
                </a:solidFill>
                <a:latin typeface="Consolas"/>
                <a:cs typeface="Helvetica"/>
              </a:rPr>
              <a:t>-c    # sync changed files based on content</a:t>
            </a:r>
          </a:p>
          <a:p>
            <a:pPr marL="914400" lvl="2" indent="0">
              <a:buNone/>
            </a:pPr>
            <a:r>
              <a:rPr lang="en-US" dirty="0">
                <a:solidFill>
                  <a:schemeClr val="accent5"/>
                </a:solidFill>
                <a:latin typeface="Consolas"/>
                <a:cs typeface="Helvetica"/>
              </a:rPr>
              <a:t>-a    # archive mode</a:t>
            </a:r>
          </a:p>
          <a:p>
            <a:pPr marL="0" indent="0">
              <a:buNone/>
            </a:pPr>
            <a:endParaRPr lang="en-US" dirty="0">
              <a:latin typeface="Helvetica"/>
              <a:cs typeface="Helvetica" pitchFamily="2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20F75C-A166-481E-9B0D-991F7F1D05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D1E97-EA43-40B0-B097-929FC1FA685D}" type="datetime1">
              <a:rPr lang="en-US" smtClean="0"/>
              <a:t>5/16/2022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5AC1EE-FA8F-49D9-82AD-4F0FB1B43E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Transfers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D9CB23-D332-4962-81EE-5B88492141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16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54CB2D-6A0C-4CBF-A858-EF3B0AAEB228}"/>
              </a:ext>
            </a:extLst>
          </p:cNvPr>
          <p:cNvSpPr txBox="1"/>
          <p:nvPr/>
        </p:nvSpPr>
        <p:spPr>
          <a:xfrm>
            <a:off x="1603566" y="2674038"/>
            <a:ext cx="9457339" cy="40011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 dirty="0">
                <a:solidFill>
                  <a:schemeClr val="accent5"/>
                </a:solidFill>
                <a:latin typeface="Consolas"/>
                <a:cs typeface="Cascadia Mono" panose="020B0609020000020004" pitchFamily="49" charset="0"/>
              </a:rPr>
              <a:t>rsync -v file1 &lt;username&gt;@login.rc.colorado.edu:&lt;remote-path&gt;   </a:t>
            </a:r>
            <a:endParaRPr lang="en-US" sz="2000" dirty="0">
              <a:solidFill>
                <a:schemeClr val="accent5"/>
              </a:solidFill>
              <a:latin typeface="Consolas" panose="020B0609020204030204" pitchFamily="49" charset="0"/>
              <a:cs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3246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FC202-DADB-4548-8531-414B1195F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Helvetica Light"/>
              </a:rPr>
              <a:t>Command line options (3)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1E7F7A-C855-4D2B-97B5-8656E98D3B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err="1">
                <a:latin typeface="Helvetica"/>
                <a:cs typeface="Helvetica"/>
              </a:rPr>
              <a:t>rclone</a:t>
            </a:r>
            <a:endParaRPr lang="en-US" dirty="0">
              <a:cs typeface="Helvetica"/>
            </a:endParaRPr>
          </a:p>
          <a:p>
            <a:pPr lvl="1"/>
            <a:r>
              <a:rPr lang="en-US" dirty="0" err="1">
                <a:solidFill>
                  <a:schemeClr val="accent5"/>
                </a:solidFill>
                <a:latin typeface="Consolas"/>
                <a:cs typeface="Helvetica"/>
              </a:rPr>
              <a:t>rclone</a:t>
            </a:r>
            <a:r>
              <a:rPr 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 is a command line program to manage files on cloud storage. It is a feature rich alternative to cloud vendors’ web storage interfaces. </a:t>
            </a:r>
            <a:r>
              <a:rPr lang="en-US" b="0" i="0" u="none" strike="noStrike" dirty="0">
                <a:solidFill>
                  <a:srgbClr val="2980B9"/>
                </a:solidFill>
                <a:effectLst/>
                <a:latin typeface="Lato" panose="020F0502020204030203" pitchFamily="34" charset="0"/>
                <a:hlinkClick r:id="rId2"/>
              </a:rPr>
              <a:t>Over 40 cloud storage products</a:t>
            </a:r>
            <a:r>
              <a:rPr 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 support </a:t>
            </a:r>
            <a:r>
              <a:rPr lang="en-US" b="0" i="0" dirty="0" err="1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rclone</a:t>
            </a:r>
            <a:r>
              <a:rPr 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 including S3 object stores, business &amp; consumer file storage services, as well as standard transfer protocols. </a:t>
            </a:r>
            <a:r>
              <a:rPr lang="en-US" b="0" i="0" dirty="0" err="1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Rclone</a:t>
            </a:r>
            <a:r>
              <a:rPr 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 has powerful cloud equivalents to the </a:t>
            </a:r>
            <a:r>
              <a:rPr lang="en-US" b="0" i="0" dirty="0" err="1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unix</a:t>
            </a:r>
            <a:r>
              <a:rPr 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 commands rsync, cp, mv, mount, ls, </a:t>
            </a:r>
            <a:r>
              <a:rPr lang="en-US" b="0" i="0" dirty="0" err="1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ncdu</a:t>
            </a:r>
            <a:r>
              <a:rPr 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, tree, rm, and cat.</a:t>
            </a:r>
          </a:p>
          <a:p>
            <a:pPr lvl="1"/>
            <a:endParaRPr lang="en-US" dirty="0">
              <a:solidFill>
                <a:srgbClr val="404040"/>
              </a:solidFill>
              <a:latin typeface="Lato" panose="020F0502020204030203" pitchFamily="34" charset="0"/>
              <a:cs typeface="Helvetica" pitchFamily="2" charset="0"/>
            </a:endParaRPr>
          </a:p>
          <a:p>
            <a:pPr lvl="1"/>
            <a:endParaRPr lang="en-US" dirty="0">
              <a:solidFill>
                <a:srgbClr val="404040"/>
              </a:solidFill>
              <a:latin typeface="Lato" panose="020F0502020204030203" pitchFamily="34" charset="0"/>
              <a:cs typeface="Helvetica" pitchFamily="2" charset="0"/>
            </a:endParaRPr>
          </a:p>
          <a:p>
            <a:pPr lvl="1"/>
            <a:r>
              <a:rPr lang="en-US" dirty="0">
                <a:latin typeface="Helvetica"/>
                <a:cs typeface="Helvetica" pitchFamily="2" charset="0"/>
                <a:hlinkClick r:id="rId3"/>
              </a:rPr>
              <a:t>https://curc.readthedocs.io/en/latest/compute/data-transfer.html#rclone</a:t>
            </a:r>
            <a:r>
              <a:rPr lang="en-US" dirty="0">
                <a:solidFill>
                  <a:srgbClr val="404040"/>
                </a:solidFill>
                <a:latin typeface="Lato" panose="020F0502020204030203" pitchFamily="34" charset="0"/>
                <a:cs typeface="Helvetica" pitchFamily="2" charset="0"/>
              </a:rPr>
              <a:t> </a:t>
            </a:r>
            <a:endParaRPr lang="en-US" dirty="0">
              <a:latin typeface="Helvetica"/>
              <a:cs typeface="Helvetica" pitchFamily="2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20F75C-A166-481E-9B0D-991F7F1D05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D1E97-EA43-40B0-B097-929FC1FA685D}" type="datetime1">
              <a:rPr lang="en-US" smtClean="0"/>
              <a:t>5/16/2022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5AC1EE-FA8F-49D9-82AD-4F0FB1B43E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Transfers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D9CB23-D332-4962-81EE-5B88492141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17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54CB2D-6A0C-4CBF-A858-EF3B0AAEB228}"/>
              </a:ext>
            </a:extLst>
          </p:cNvPr>
          <p:cNvSpPr txBox="1"/>
          <p:nvPr/>
        </p:nvSpPr>
        <p:spPr>
          <a:xfrm>
            <a:off x="3175001" y="3707134"/>
            <a:ext cx="4983480" cy="40011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accent1"/>
                </a:solidFill>
                <a:effectLst/>
                <a:latin typeface="SFMono-Regular"/>
              </a:rPr>
              <a:t>rclone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SFMono-Regular"/>
              </a:rPr>
              <a:t> copy rclonetest.csv aws_s3:testbucket/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</a:rPr>
              <a:t> </a:t>
            </a:r>
            <a:endParaRPr kumimoji="0" lang="en-US" altLang="en-US" sz="4800" b="0" i="0" u="none" strike="noStrike" cap="none" normalizeH="0" baseline="0" dirty="0">
              <a:ln>
                <a:noFill/>
              </a:ln>
              <a:solidFill>
                <a:schemeClr val="accent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97714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FC202-DADB-4548-8531-414B1195F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Helvetica Light"/>
              </a:rPr>
              <a:t>Command line options (4)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1E7F7A-C855-4D2B-97B5-8656E98D3B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latin typeface="Helvetica"/>
                <a:cs typeface="Helvetica"/>
              </a:rPr>
              <a:t>sshfs</a:t>
            </a:r>
            <a:endParaRPr lang="en-US" dirty="0">
              <a:cs typeface="Helvetica"/>
            </a:endParaRPr>
          </a:p>
          <a:p>
            <a:pPr lvl="1"/>
            <a:r>
              <a:rPr lang="en-US">
                <a:solidFill>
                  <a:srgbClr val="000000"/>
                </a:solidFill>
                <a:latin typeface="Helvetica"/>
                <a:cs typeface="Helvetica"/>
              </a:rPr>
              <a:t>Mount a remote directory to a local Unix operating system!</a:t>
            </a:r>
            <a:endParaRPr lang="en-US" dirty="0">
              <a:solidFill>
                <a:srgbClr val="000000"/>
              </a:solidFill>
              <a:latin typeface="Helvetica"/>
              <a:cs typeface="Helvetica"/>
            </a:endParaRPr>
          </a:p>
          <a:p>
            <a:pPr lvl="1"/>
            <a:r>
              <a:rPr lang="en-US">
                <a:latin typeface="Helvetica"/>
                <a:cs typeface="Helvetica"/>
              </a:rPr>
              <a:t>Mac and Linux Exclusive:</a:t>
            </a:r>
          </a:p>
          <a:p>
            <a:pPr lvl="1"/>
            <a:endParaRPr lang="en-US" dirty="0">
              <a:latin typeface="Helvetica"/>
              <a:cs typeface="Helvetica"/>
            </a:endParaRPr>
          </a:p>
          <a:p>
            <a:pPr lvl="1"/>
            <a:endParaRPr lang="en-US" dirty="0">
              <a:latin typeface="Helvetica"/>
              <a:cs typeface="Helvetica"/>
            </a:endParaRPr>
          </a:p>
          <a:p>
            <a:pPr lvl="1"/>
            <a:r>
              <a:rPr lang="en-US">
                <a:latin typeface="Helvetica"/>
                <a:cs typeface="Helvetica"/>
              </a:rPr>
              <a:t>But can windows do something similar?</a:t>
            </a:r>
          </a:p>
          <a:p>
            <a:pPr>
              <a:buFont typeface="Arial"/>
              <a:buChar char="•"/>
            </a:pPr>
            <a:r>
              <a:rPr lang="en-US">
                <a:latin typeface="Helvetica"/>
                <a:cs typeface="Helvetica"/>
              </a:rPr>
              <a:t>smb mounting</a:t>
            </a:r>
          </a:p>
          <a:p>
            <a:pPr marL="800100" lvl="1" indent="-342900">
              <a:buFont typeface="Arial"/>
              <a:buChar char="•"/>
            </a:pPr>
            <a:r>
              <a:rPr lang="en-US">
                <a:latin typeface="Helvetica"/>
                <a:cs typeface="Helvetica"/>
              </a:rPr>
              <a:t>Universal mounting protocol that is built into every operating system</a:t>
            </a:r>
          </a:p>
          <a:p>
            <a:pPr marL="800100" lvl="1" indent="-342900">
              <a:buFont typeface="Arial"/>
              <a:buChar char="•"/>
            </a:pPr>
            <a:r>
              <a:rPr lang="en-US">
                <a:latin typeface="Helvetica"/>
                <a:cs typeface="Helvetica"/>
              </a:rPr>
              <a:t>Contact RC to get this set up!</a:t>
            </a:r>
            <a:endParaRPr lang="en-US"/>
          </a:p>
          <a:p>
            <a:pPr marL="0" indent="0">
              <a:buNone/>
            </a:pPr>
            <a:endParaRPr lang="en-US" dirty="0">
              <a:latin typeface="Helvetica"/>
              <a:cs typeface="Helvetica"/>
            </a:endParaRPr>
          </a:p>
          <a:p>
            <a:pPr marL="800100" lvl="1" indent="-342900"/>
            <a:endParaRPr lang="en-US" dirty="0">
              <a:latin typeface="Helvetica"/>
              <a:cs typeface="Helvetica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20F75C-A166-481E-9B0D-991F7F1D05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D1E97-EA43-40B0-B097-929FC1FA685D}" type="datetime1">
              <a:rPr lang="en-US" smtClean="0"/>
              <a:t>5/16/2022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5AC1EE-FA8F-49D9-82AD-4F0FB1B43E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Transfers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D9CB23-D332-4962-81EE-5B88492141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18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54CB2D-6A0C-4CBF-A858-EF3B0AAEB228}"/>
              </a:ext>
            </a:extLst>
          </p:cNvPr>
          <p:cNvSpPr txBox="1"/>
          <p:nvPr/>
        </p:nvSpPr>
        <p:spPr>
          <a:xfrm>
            <a:off x="1609519" y="2965742"/>
            <a:ext cx="9457339" cy="40011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 dirty="0">
                <a:solidFill>
                  <a:schemeClr val="accent5"/>
                </a:solidFill>
                <a:latin typeface="Consolas"/>
              </a:rPr>
              <a:t>sshfs </a:t>
            </a:r>
            <a:r>
              <a:rPr lang="en-US" sz="2000">
                <a:solidFill>
                  <a:schemeClr val="accent5"/>
                </a:solidFill>
                <a:latin typeface="Consolas"/>
              </a:rPr>
              <a:t>&lt;username&gt;@login.rc.colorado.edu:&lt;path&gt; &lt;local-mountpoint&gt;</a:t>
            </a:r>
            <a:endParaRPr lang="en-US" sz="2000" dirty="0">
              <a:solidFill>
                <a:schemeClr val="accent5"/>
              </a:solidFill>
              <a:latin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36290484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362652-757C-4D90-9BCE-43812E79B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OpenOnDemand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8940A2-46DB-40F4-A4EC-581CA99A7C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GUI approach to RC Resources!</a:t>
            </a:r>
          </a:p>
          <a:p>
            <a:pPr lvl="1"/>
            <a:r>
              <a:rPr lang="en-US" dirty="0">
                <a:hlinkClick r:id="rId2"/>
              </a:rPr>
              <a:t>http://ondemand.rc.colorado.edu/</a:t>
            </a:r>
            <a:endParaRPr lang="en-US" dirty="0"/>
          </a:p>
          <a:p>
            <a:r>
              <a:rPr lang="en-US" dirty="0"/>
              <a:t>File management</a:t>
            </a:r>
          </a:p>
          <a:p>
            <a:pPr lvl="1"/>
            <a:r>
              <a:rPr lang="en-US" dirty="0"/>
              <a:t>Create, Delete, Move, and Rename </a:t>
            </a:r>
          </a:p>
          <a:p>
            <a:r>
              <a:rPr lang="en-US" dirty="0"/>
              <a:t>File transfers</a:t>
            </a:r>
          </a:p>
          <a:p>
            <a:pPr lvl="1"/>
            <a:r>
              <a:rPr lang="en-US" dirty="0"/>
              <a:t>Upload and Download</a:t>
            </a:r>
          </a:p>
          <a:p>
            <a:r>
              <a:rPr lang="en-US" dirty="0"/>
              <a:t>Good for managing your files without interacting with a command line.</a:t>
            </a:r>
          </a:p>
          <a:p>
            <a:r>
              <a:rPr lang="en-US" dirty="0"/>
              <a:t>Also great for small transfers without interacting with a command line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6DF87D-786B-43A9-929B-9D6EB4BFC2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0D145-BCB1-4C7E-8C23-95D8C0E0C558}" type="datetime1">
              <a:rPr lang="en-US" smtClean="0"/>
              <a:t>5/16/2022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A15691-4949-4873-B5E5-789542B813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Transfers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E900C8-67FA-4429-AB1D-9992F4E77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19</a:t>
            </a:fld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875D6111-5F3B-450A-9878-0DA47A2B0B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87746" y="2355357"/>
            <a:ext cx="4066054" cy="1059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4918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>
                <a:latin typeface="Helvetica Light" panose="020B0403020202020204" pitchFamily="34" charset="0"/>
              </a:rPr>
              <a:t>Data Transfers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518271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>
              <a:buFont typeface="Wingdings" pitchFamily="2" charset="2"/>
              <a:buChar char="§"/>
            </a:pPr>
            <a:r>
              <a:rPr lang="en-US" dirty="0">
                <a:latin typeface="Helvetica"/>
                <a:cs typeface="Helvetica"/>
              </a:rPr>
              <a:t>Dylan Perkins</a:t>
            </a:r>
          </a:p>
          <a:p>
            <a:pPr>
              <a:buFont typeface="Wingdings" pitchFamily="2" charset="2"/>
              <a:buChar char="§"/>
            </a:pPr>
            <a:r>
              <a:rPr lang="en-US" sz="2400" i="1" spc="-20" dirty="0">
                <a:latin typeface="Helvetica"/>
                <a:cs typeface="Tahoma"/>
              </a:rPr>
              <a:t>Email: </a:t>
            </a:r>
            <a:r>
              <a:rPr lang="en-US" spc="-20" dirty="0">
                <a:latin typeface="Helvetica"/>
                <a:cs typeface="Tahoma"/>
                <a:hlinkClick r:id="rId2"/>
              </a:rPr>
              <a:t>Dylan.perkins@colorado</a:t>
            </a:r>
            <a:r>
              <a:rPr lang="en-US" spc="-20">
                <a:latin typeface="Helvetica"/>
                <a:cs typeface="Tahoma"/>
                <a:hlinkClick r:id="rId2"/>
              </a:rPr>
              <a:t>.edu</a:t>
            </a:r>
            <a:endParaRPr lang="en-US" spc="-20">
              <a:latin typeface="Helvetica"/>
              <a:cs typeface="Tahoma"/>
            </a:endParaRPr>
          </a:p>
          <a:p>
            <a:pPr>
              <a:buFont typeface="Wingdings" pitchFamily="2" charset="2"/>
              <a:buChar char="§"/>
            </a:pPr>
            <a:r>
              <a:rPr lang="en-US" b="0" i="0" u="none" strike="noStrike">
                <a:effectLst/>
                <a:latin typeface="Roboto" panose="020B0604020202020204" pitchFamily="2" charset="0"/>
                <a:ea typeface="Roboto" panose="020B0604020202020204" pitchFamily="2" charset="0"/>
              </a:rPr>
              <a:t>Mea Trahan</a:t>
            </a:r>
          </a:p>
          <a:p>
            <a:pPr>
              <a:buFont typeface="Wingdings" pitchFamily="2" charset="2"/>
              <a:buChar char="§"/>
            </a:pPr>
            <a:r>
              <a:rPr lang="en-US" b="0" i="1" u="none" strike="noStrike">
                <a:effectLst/>
                <a:latin typeface="Roboto" panose="020B0604020202020204" pitchFamily="2" charset="0"/>
                <a:ea typeface="Roboto" panose="020B0604020202020204" pitchFamily="2" charset="0"/>
              </a:rPr>
              <a:t>Email: </a:t>
            </a:r>
            <a:r>
              <a:rPr lang="en-US" b="0" u="none" strike="noStrike">
                <a:effectLst/>
                <a:latin typeface="Roboto" panose="020B0604020202020204" pitchFamily="2" charset="0"/>
                <a:ea typeface="Roboto" panose="020B0604020202020204" pitchFamily="2" charset="0"/>
                <a:hlinkClick r:id="rId3"/>
              </a:rPr>
              <a:t>Daniel.Trahan@colorado.edu</a:t>
            </a:r>
            <a:endParaRPr lang="en-US" b="0" i="1" u="none" strike="noStrike" dirty="0">
              <a:effectLst/>
              <a:latin typeface="Roboto" panose="020B0604020202020204" pitchFamily="2" charset="0"/>
              <a:ea typeface="Roboto" panose="020B0604020202020204" pitchFamily="2" charset="0"/>
            </a:endParaRPr>
          </a:p>
          <a:p>
            <a:pPr>
              <a:buFont typeface="Wingdings" pitchFamily="2" charset="2"/>
              <a:buChar char="§"/>
            </a:pPr>
            <a:r>
              <a:rPr lang="en-US" sz="2400" i="1" spc="-20" dirty="0">
                <a:latin typeface="Helvetica" pitchFamily="2" charset="0"/>
                <a:cs typeface="Tahoma"/>
              </a:rPr>
              <a:t>RC Homepage: </a:t>
            </a:r>
            <a:r>
              <a:rPr lang="en-US" sz="2400" i="1" spc="-20" dirty="0">
                <a:solidFill>
                  <a:schemeClr val="bg1">
                    <a:lumMod val="65000"/>
                  </a:schemeClr>
                </a:solidFill>
                <a:latin typeface="Helvetica" pitchFamily="2" charset="0"/>
                <a:cs typeface="Tahoma"/>
                <a:hlinkClick r:id="rId4"/>
              </a:rPr>
              <a:t>https://www.colorado.edu/</a:t>
            </a:r>
            <a:r>
              <a:rPr lang="en-US" sz="2400" i="1" spc="-20">
                <a:solidFill>
                  <a:schemeClr val="bg1">
                    <a:lumMod val="65000"/>
                  </a:schemeClr>
                </a:solidFill>
                <a:latin typeface="Helvetica" pitchFamily="2" charset="0"/>
                <a:cs typeface="Tahoma"/>
                <a:hlinkClick r:id="rId4"/>
              </a:rPr>
              <a:t>rc</a:t>
            </a:r>
            <a:r>
              <a:rPr lang="en-US" sz="2400" i="1" spc="-20">
                <a:solidFill>
                  <a:schemeClr val="bg1">
                    <a:lumMod val="65000"/>
                  </a:schemeClr>
                </a:solidFill>
                <a:latin typeface="Helvetica" pitchFamily="2" charset="0"/>
                <a:cs typeface="Tahoma"/>
              </a:rPr>
              <a:t> </a:t>
            </a:r>
            <a:endParaRPr lang="en-US" sz="2400" i="1" spc="-20" dirty="0">
              <a:solidFill>
                <a:schemeClr val="bg1">
                  <a:lumMod val="65000"/>
                </a:schemeClr>
              </a:solidFill>
              <a:cs typeface="Tahoma"/>
            </a:endParaRPr>
          </a:p>
          <a:p>
            <a:pPr marL="0" indent="0" algn="ctr">
              <a:buNone/>
            </a:pPr>
            <a:endParaRPr lang="en-US" spc="-20" dirty="0">
              <a:cs typeface="Tahoma"/>
            </a:endParaRPr>
          </a:p>
          <a:p>
            <a:pPr>
              <a:buFont typeface="Wingdings" pitchFamily="2" charset="2"/>
              <a:buChar char="§"/>
            </a:pPr>
            <a:r>
              <a:rPr lang="en-US" sz="2400" spc="-20" dirty="0">
                <a:latin typeface="Helvetica"/>
                <a:cs typeface="Tahoma"/>
              </a:rPr>
              <a:t>Slides available for download at:</a:t>
            </a:r>
            <a:r>
              <a:rPr lang="en-US" spc="-20" dirty="0">
                <a:latin typeface="Helvetica"/>
                <a:cs typeface="Tahoma"/>
              </a:rPr>
              <a:t> </a:t>
            </a:r>
            <a:endParaRPr lang="en-US" spc="-20" dirty="0">
              <a:cs typeface="Tahoma"/>
            </a:endParaRPr>
          </a:p>
          <a:p>
            <a:pPr>
              <a:buFont typeface="Wingdings" pitchFamily="2" charset="2"/>
              <a:buChar char="§"/>
            </a:pPr>
            <a:r>
              <a:rPr lang="en-US" spc="-20" dirty="0">
                <a:latin typeface="Helvetica"/>
                <a:cs typeface="Helvetica"/>
                <a:hlinkClick r:id="rId5"/>
              </a:rPr>
              <a:t>https://github.com/ResearchComputing/Data_Transfers_Spring_2022</a:t>
            </a:r>
            <a:endParaRPr lang="en-US" spc="-20" dirty="0">
              <a:latin typeface="Helvetica"/>
              <a:cs typeface="Helvetica"/>
            </a:endParaRPr>
          </a:p>
          <a:p>
            <a:pPr>
              <a:buFont typeface="Wingdings" pitchFamily="2" charset="2"/>
              <a:buChar char="§"/>
            </a:pPr>
            <a:endParaRPr lang="en-US" sz="2400" spc="-20" dirty="0">
              <a:latin typeface="Helvetica" pitchFamily="2" charset="0"/>
              <a:cs typeface="Tahoma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4976AF6-DA28-4E4C-8A41-27B751689041}"/>
              </a:ext>
            </a:extLst>
          </p:cNvPr>
          <p:cNvCxnSpPr>
            <a:cxnSpLocks/>
          </p:cNvCxnSpPr>
          <p:nvPr/>
        </p:nvCxnSpPr>
        <p:spPr>
          <a:xfrm>
            <a:off x="486888" y="1360914"/>
            <a:ext cx="1124593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57397C-DB85-CA45-81F7-95E3A2998B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3B0C6-ADB4-42C9-886A-71DE138D9C57}" type="datetime1">
              <a:rPr lang="en-US" smtClean="0"/>
              <a:t>5/16/2022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DEF029-AE26-2C46-B5E0-BF9F380158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Transfers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A4ED4B-B349-404A-A5C5-6D14BE0DCD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5873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8C3946-2378-4880-9DA0-E83466F01B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0D145-BCB1-4C7E-8C23-95D8C0E0C558}" type="datetime1">
              <a:rPr lang="en-US" smtClean="0"/>
              <a:t>5/16/2022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4CC547-4BBE-49D8-8D3B-9E33D38A8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Transfers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E7B56D-9D16-4AC8-BC26-FF8F68ED3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20</a:t>
            </a:fld>
            <a:endParaRPr lang="en-US"/>
          </a:p>
        </p:txBody>
      </p:sp>
      <p:pic>
        <p:nvPicPr>
          <p:cNvPr id="8" name="Content Placeholder 7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3AE89E7D-B5FE-41CD-B32F-31CBC7F77B98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 rotWithShape="1">
          <a:blip r:embed="rId2"/>
          <a:srcRect r="52245"/>
          <a:stretch/>
        </p:blipFill>
        <p:spPr>
          <a:xfrm>
            <a:off x="355949" y="952096"/>
            <a:ext cx="2906713" cy="4162426"/>
          </a:xfrm>
          <a:prstGeom prst="rect">
            <a:avLst/>
          </a:prstGeom>
          <a:ln>
            <a:noFill/>
          </a:ln>
          <a:effectLst>
            <a:outerShdw blurRad="127000" dist="635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 descr="Graphical user interface, table&#10;&#10;Description automatically generated">
            <a:extLst>
              <a:ext uri="{FF2B5EF4-FFF2-40B4-BE49-F238E27FC236}">
                <a16:creationId xmlns:a16="http://schemas.microsoft.com/office/drawing/2014/main" id="{631CAFAE-44A9-4482-9487-460A404370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8120" y="952096"/>
            <a:ext cx="8388927" cy="4162425"/>
          </a:xfrm>
          <a:prstGeom prst="rect">
            <a:avLst/>
          </a:prstGeom>
          <a:ln>
            <a:noFill/>
          </a:ln>
          <a:effectLst>
            <a:outerShdw blurRad="127000" dist="635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299242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54F94B-7697-4EF8-9AB1-8C12E132A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Globus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1603FE-E471-44DA-BC33-ABE088257A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4835"/>
            <a:ext cx="10515600" cy="443079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latin typeface="Helvetica"/>
                <a:cs typeface="Helvetica"/>
              </a:rPr>
              <a:t>Globus</a:t>
            </a:r>
            <a:endParaRPr lang="en-US" dirty="0">
              <a:cs typeface="Helvetica"/>
            </a:endParaRPr>
          </a:p>
          <a:p>
            <a:pPr lvl="1"/>
            <a:r>
              <a:rPr lang="en-US" dirty="0"/>
              <a:t>By far the most stable and recommended way for data transfers</a:t>
            </a:r>
          </a:p>
          <a:p>
            <a:pPr lvl="1"/>
            <a:r>
              <a:rPr lang="en-US" dirty="0"/>
              <a:t>Fast transfers</a:t>
            </a:r>
          </a:p>
          <a:p>
            <a:pPr lvl="1"/>
            <a:r>
              <a:rPr lang="en-US" dirty="0"/>
              <a:t>Transfers continue if a user disconnects</a:t>
            </a:r>
          </a:p>
          <a:p>
            <a:pPr lvl="1"/>
            <a:r>
              <a:rPr lang="en-US" dirty="0">
                <a:latin typeface="Helvetica"/>
                <a:cs typeface="Helvetica"/>
              </a:rPr>
              <a:t>Web GUI option or Globus Connect Personal</a:t>
            </a:r>
          </a:p>
          <a:p>
            <a:r>
              <a:rPr lang="en-US" dirty="0">
                <a:latin typeface="Helvetica"/>
                <a:cs typeface="Helvetica"/>
              </a:rPr>
              <a:t>Demo: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0F090B-B9C3-4B28-8BAB-DA4372685B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7360F-7983-4D39-94E6-1821506F8A55}" type="datetime1">
              <a:rPr lang="en-US" smtClean="0"/>
              <a:t>5/16/2022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E45ADC-5C02-465D-8DE5-648DF9DE6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Transfers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FADCDA-898F-4AEC-908B-15D76F0B08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21</a:t>
            </a:fld>
            <a:endParaRPr lang="en-US"/>
          </a:p>
        </p:txBody>
      </p:sp>
      <p:pic>
        <p:nvPicPr>
          <p:cNvPr id="14" name="Picture 13" descr="A picture containing drawing, food&#10;&#10;Description automatically generated">
            <a:extLst>
              <a:ext uri="{FF2B5EF4-FFF2-40B4-BE49-F238E27FC236}">
                <a16:creationId xmlns:a16="http://schemas.microsoft.com/office/drawing/2014/main" id="{49B39811-EC40-4EE9-9890-908A598E24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8800" y="3740233"/>
            <a:ext cx="1905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5163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FC202-DADB-4548-8531-414B1195F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Globus Demo (1)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1E7F7A-C855-4D2B-97B5-8656E98D3B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Globus login is simple and quick: </a:t>
            </a:r>
            <a:r>
              <a:rPr lang="en-US" dirty="0">
                <a:hlinkClick r:id="rId2"/>
              </a:rPr>
              <a:t>https://app.globus.org</a:t>
            </a:r>
            <a:endParaRPr lang="en-US" dirty="0"/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latin typeface="Helvetica"/>
                <a:cs typeface="Helvetica"/>
              </a:rPr>
              <a:t>Select University of Colorado at Boulder under the dropdown menu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Login with your CU credentials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Continue with onscreen prompts until you are brought to the Globus </a:t>
            </a:r>
            <a:r>
              <a:rPr lang="en-US" dirty="0" err="1"/>
              <a:t>WebGUI</a:t>
            </a:r>
            <a:endParaRPr lang="en-US" dirty="0"/>
          </a:p>
          <a:p>
            <a:r>
              <a:rPr lang="en-US" dirty="0"/>
              <a:t>Installing a Globus Endpoint on your local machine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Navigate down to Endpoints on the sidebar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Click create an endpoint on the top right of the page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Select your operating system and download the installer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Follow the prompts on the installer and complete the installation</a:t>
            </a:r>
          </a:p>
          <a:p>
            <a:pPr lvl="1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20F75C-A166-481E-9B0D-991F7F1D05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D1E97-EA43-40B0-B097-929FC1FA685D}" type="datetime1">
              <a:rPr lang="en-US" smtClean="0"/>
              <a:t>5/16/2022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5AC1EE-FA8F-49D9-82AD-4F0FB1B43E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Transfers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D9CB23-D332-4962-81EE-5B88492141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4191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25DBB6-420A-4AA5-9330-921889B14B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Globus Demo (2)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21D66A-B5E0-495B-BDE4-30826E9AAA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Transferring Files can be done through the GUI</a:t>
            </a:r>
          </a:p>
          <a:p>
            <a:r>
              <a:rPr lang="en-US" dirty="0"/>
              <a:t>From the File Manager tab: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Click the “Two Panel” view button at the top right.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Click the top left Search bar.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Search “CU Boulder Research Computing” and select the end point.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Sign into Research Computing’s Endpoint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Click the right search bar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On the ‘Your Collections’ tab, choose the endpoint you created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Transfer your files!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3AFE55-447D-49C3-A18F-5B02A80D0A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3E964D-41EF-4DAD-8F93-D92167D932C4}" type="datetime1">
              <a:rPr lang="en-US" smtClean="0"/>
              <a:t>5/16/2022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204902-E350-4C2A-BCF0-9B0CBB19B1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Transfers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494C31-0E43-4865-B82C-31BF0A2041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9919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317879-813C-4C8E-AD69-EECA0B584B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763863-9D9E-4A6E-B3D7-12C04947737D}" type="datetime1">
              <a:rPr lang="en-US" smtClean="0"/>
              <a:t>5/16/2022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DB2678-0AE9-470E-A60A-9C23D2C19C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Transfers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00A6B8-7E9E-4963-9A7D-553934724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24</a:t>
            </a:fld>
            <a:endParaRPr lang="en-US"/>
          </a:p>
        </p:txBody>
      </p:sp>
      <p:pic>
        <p:nvPicPr>
          <p:cNvPr id="23" name="Content Placeholder 22" descr="A screenshot of a cell phone&#10;&#10;Description automatically generated">
            <a:extLst>
              <a:ext uri="{FF2B5EF4-FFF2-40B4-BE49-F238E27FC236}">
                <a16:creationId xmlns:a16="http://schemas.microsoft.com/office/drawing/2014/main" id="{D8647A24-DC75-406B-B316-4AF6682003F9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643030" y="1130250"/>
            <a:ext cx="2252663" cy="416242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7" name="Picture 26" descr="A screenshot of a cell phone&#10;&#10;Description automatically generated">
            <a:extLst>
              <a:ext uri="{FF2B5EF4-FFF2-40B4-BE49-F238E27FC236}">
                <a16:creationId xmlns:a16="http://schemas.microsoft.com/office/drawing/2014/main" id="{DFCCCAB0-5ADB-413A-961E-4D8AC1D4D9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7846" y="1130250"/>
            <a:ext cx="2268991" cy="41624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9" name="Picture 28" descr="A screenshot of a cell phone&#10;&#10;Description automatically generated">
            <a:extLst>
              <a:ext uri="{FF2B5EF4-FFF2-40B4-BE49-F238E27FC236}">
                <a16:creationId xmlns:a16="http://schemas.microsoft.com/office/drawing/2014/main" id="{389C8A6C-374F-4F04-B123-EE037CA90F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8990" y="1128376"/>
            <a:ext cx="5756222" cy="416429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8595725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010292-6429-44BD-A19D-52CD591D8E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5D851-AC27-4185-97C0-8C1F6B09BDA0}" type="datetime1">
              <a:rPr lang="en-US" smtClean="0"/>
              <a:t>5/16/2022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DB0A94-1E36-4337-8F32-686E825E88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Transfers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6825BF-8A82-4C2F-840D-2B3D3E611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25</a:t>
            </a:fld>
            <a:endParaRPr lang="en-US"/>
          </a:p>
        </p:txBody>
      </p:sp>
      <p:pic>
        <p:nvPicPr>
          <p:cNvPr id="8" name="Content Placeholder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BB46F73E-801A-48EF-9666-0ABDEEF1B6A8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473914" y="651635"/>
            <a:ext cx="5622085" cy="18535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2CEC14A5-6B16-4483-A480-93527FC538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915" y="2648400"/>
            <a:ext cx="5622085" cy="105385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40C305DC-5813-4856-B633-B26D95301F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8591" y="1956355"/>
            <a:ext cx="5618986" cy="18535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Picture 13" descr="A screenshot of a cell phone&#10;&#10;Description automatically generated">
            <a:extLst>
              <a:ext uri="{FF2B5EF4-FFF2-40B4-BE49-F238E27FC236}">
                <a16:creationId xmlns:a16="http://schemas.microsoft.com/office/drawing/2014/main" id="{F006FAD2-167D-4CB0-90A4-B808E3C95E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8591" y="3967347"/>
            <a:ext cx="5618986" cy="16163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643016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85748-9C63-423A-A396-4F46F0242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Helvetica Light"/>
              </a:rPr>
              <a:t>Sharing Data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C8AFC1-1802-49BE-A54D-0532C0DDD1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Other RC Users</a:t>
            </a:r>
          </a:p>
          <a:p>
            <a:pPr lvl="1"/>
            <a:r>
              <a:rPr lang="en-US">
                <a:latin typeface="Helvetica"/>
                <a:cs typeface="Helvetica"/>
              </a:rPr>
              <a:t>To share files with other RC users. Simply contact RC with a list of </a:t>
            </a:r>
            <a:r>
              <a:rPr lang="en-US" dirty="0">
                <a:latin typeface="Helvetica"/>
                <a:cs typeface="Helvetica"/>
              </a:rPr>
              <a:t>users you would wish to allow access.</a:t>
            </a:r>
          </a:p>
          <a:p>
            <a:pPr lvl="1"/>
            <a:r>
              <a:rPr lang="en-US" dirty="0">
                <a:latin typeface="Helvetica"/>
                <a:cs typeface="Helvetica"/>
              </a:rPr>
              <a:t>RC will place the chosen users in the owner’s group</a:t>
            </a:r>
          </a:p>
          <a:p>
            <a:pPr lvl="1"/>
            <a:r>
              <a:rPr lang="en-US" dirty="0">
                <a:latin typeface="Helvetica"/>
                <a:cs typeface="Helvetica"/>
              </a:rPr>
              <a:t>The owner can then set up permissions in the space</a:t>
            </a:r>
          </a:p>
          <a:p>
            <a:pPr lvl="1"/>
            <a:r>
              <a:rPr lang="en-US" dirty="0">
                <a:latin typeface="Helvetica"/>
                <a:cs typeface="Helvetica"/>
              </a:rPr>
              <a:t>On premise collaborators can also access Petalibrary files with Globus Shared Endpoints</a:t>
            </a:r>
          </a:p>
          <a:p>
            <a:r>
              <a:rPr lang="en-US" dirty="0"/>
              <a:t>Off-premise collaborators</a:t>
            </a:r>
          </a:p>
          <a:p>
            <a:pPr lvl="1"/>
            <a:r>
              <a:rPr lang="en-US" dirty="0">
                <a:latin typeface="Helvetica"/>
                <a:cs typeface="Helvetica"/>
              </a:rPr>
              <a:t>Off premise collaborators can only access Petalibrary files through Globus Shared Endpoints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D5C59F-86D1-402B-B02F-65F10BF4AE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2420E-53C5-4356-B0D0-6FB8BEFCCECE}" type="datetime1">
              <a:rPr lang="en-US" smtClean="0"/>
              <a:t>5/16/2022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89B662-CC1C-4434-950F-A95D7E11B1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Transfers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5BA0A0-7B41-4707-B792-2039DC7E1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8210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85748-9C63-423A-A396-4F46F0242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Helvetica Light"/>
              </a:rPr>
              <a:t>Unix Groups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C8AFC1-1802-49BE-A54D-0532C0DDD1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latin typeface="Helvetica"/>
                <a:cs typeface="Helvetica"/>
              </a:rPr>
              <a:t>Unix Groups</a:t>
            </a:r>
          </a:p>
          <a:p>
            <a:pPr lvl="1"/>
            <a:r>
              <a:rPr lang="en-US" dirty="0">
                <a:latin typeface="Helvetica"/>
                <a:cs typeface="Helvetica"/>
              </a:rPr>
              <a:t>3 Levels of permissions:</a:t>
            </a:r>
          </a:p>
          <a:p>
            <a:pPr lvl="2"/>
            <a:r>
              <a:rPr lang="en-US" dirty="0">
                <a:latin typeface="Helvetica"/>
                <a:cs typeface="Helvetica"/>
              </a:rPr>
              <a:t>User</a:t>
            </a:r>
          </a:p>
          <a:p>
            <a:pPr lvl="2"/>
            <a:r>
              <a:rPr lang="en-US" dirty="0">
                <a:latin typeface="Helvetica"/>
                <a:cs typeface="Helvetica"/>
              </a:rPr>
              <a:t>Group</a:t>
            </a:r>
          </a:p>
          <a:p>
            <a:pPr lvl="2"/>
            <a:r>
              <a:rPr lang="en-US" dirty="0">
                <a:latin typeface="Helvetica"/>
                <a:cs typeface="Helvetica"/>
              </a:rPr>
              <a:t>Other</a:t>
            </a:r>
          </a:p>
          <a:p>
            <a:pPr lvl="1"/>
            <a:r>
              <a:rPr lang="en-US" dirty="0">
                <a:latin typeface="Helvetica"/>
                <a:cs typeface="Helvetica"/>
              </a:rPr>
              <a:t>All users have a group associated with their username</a:t>
            </a:r>
          </a:p>
          <a:p>
            <a:pPr lvl="1"/>
            <a:r>
              <a:rPr lang="en-US" dirty="0">
                <a:latin typeface="Helvetica"/>
                <a:cs typeface="Helvetica"/>
              </a:rPr>
              <a:t>Permissions can be set for an individual file with the</a:t>
            </a:r>
            <a:r>
              <a:rPr lang="en-US" dirty="0">
                <a:solidFill>
                  <a:schemeClr val="accent5"/>
                </a:solidFill>
                <a:latin typeface="Helvetica"/>
                <a:cs typeface="Helvetica"/>
              </a:rPr>
              <a:t> </a:t>
            </a:r>
            <a:r>
              <a:rPr lang="en-US" dirty="0" err="1">
                <a:solidFill>
                  <a:schemeClr val="accent5"/>
                </a:solidFill>
                <a:latin typeface="Consolas"/>
                <a:cs typeface="Helvetica"/>
              </a:rPr>
              <a:t>chmod</a:t>
            </a:r>
            <a:r>
              <a:rPr lang="en-US" dirty="0">
                <a:solidFill>
                  <a:schemeClr val="accent5"/>
                </a:solidFill>
                <a:latin typeface="Helvetica"/>
                <a:cs typeface="Helvetica"/>
              </a:rPr>
              <a:t> </a:t>
            </a:r>
            <a:r>
              <a:rPr lang="en-US" dirty="0">
                <a:latin typeface="Helvetica"/>
                <a:cs typeface="Helvetica"/>
              </a:rPr>
              <a:t>command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D5C59F-86D1-402B-B02F-65F10BF4AE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2420E-53C5-4356-B0D0-6FB8BEFCCECE}" type="datetime1">
              <a:rPr lang="en-US" smtClean="0"/>
              <a:t>5/16/2022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89B662-CC1C-4434-950F-A95D7E11B1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Transfers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5BA0A0-7B41-4707-B792-2039DC7E1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27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30BDE7-2F9E-4EF5-9A21-91FC8DBB308D}"/>
              </a:ext>
            </a:extLst>
          </p:cNvPr>
          <p:cNvSpPr txBox="1"/>
          <p:nvPr/>
        </p:nvSpPr>
        <p:spPr>
          <a:xfrm>
            <a:off x="1073738" y="4412352"/>
            <a:ext cx="9457339" cy="40011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 dirty="0" err="1">
                <a:solidFill>
                  <a:schemeClr val="accent5"/>
                </a:solidFill>
                <a:latin typeface="Consolas"/>
              </a:rPr>
              <a:t>chmod</a:t>
            </a:r>
            <a:r>
              <a:rPr lang="en-US" sz="2000" dirty="0">
                <a:solidFill>
                  <a:schemeClr val="accent5"/>
                </a:solidFill>
                <a:latin typeface="Consolas"/>
              </a:rPr>
              <a:t> </a:t>
            </a:r>
            <a:r>
              <a:rPr lang="en-US" sz="2000" dirty="0" err="1">
                <a:solidFill>
                  <a:schemeClr val="accent5"/>
                </a:solidFill>
                <a:latin typeface="Consolas"/>
              </a:rPr>
              <a:t>g+rx</a:t>
            </a:r>
            <a:r>
              <a:rPr lang="en-US" sz="2000" dirty="0">
                <a:solidFill>
                  <a:schemeClr val="accent5"/>
                </a:solidFill>
                <a:latin typeface="Consolas"/>
              </a:rPr>
              <a:t> file.exe</a:t>
            </a:r>
          </a:p>
        </p:txBody>
      </p:sp>
    </p:spTree>
    <p:extLst>
      <p:ext uri="{BB962C8B-B14F-4D97-AF65-F5344CB8AC3E}">
        <p14:creationId xmlns:p14="http://schemas.microsoft.com/office/powerpoint/2010/main" val="23174798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90A8D5-78D0-45DC-A1A9-B38B955BA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Globus Shared Endpoints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37D284-E949-488F-AEA2-34685743F8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latin typeface="Helvetica"/>
                <a:cs typeface="Helvetica"/>
              </a:rPr>
              <a:t>Globus offers ‘shared endpoints’ which don’t require a user to have an account with RC.</a:t>
            </a:r>
          </a:p>
          <a:p>
            <a:r>
              <a:rPr lang="en-US" dirty="0">
                <a:latin typeface="Helvetica"/>
                <a:cs typeface="Helvetica"/>
              </a:rPr>
              <a:t>RC provides this capability for easy access of Data.</a:t>
            </a:r>
          </a:p>
          <a:p>
            <a:r>
              <a:rPr lang="en-US" dirty="0" err="1">
                <a:latin typeface="Helvetica"/>
                <a:cs typeface="Helvetica"/>
              </a:rPr>
              <a:t>Petalibrary</a:t>
            </a:r>
            <a:r>
              <a:rPr lang="en-US" dirty="0">
                <a:latin typeface="Helvetica"/>
                <a:cs typeface="Helvetica"/>
              </a:rPr>
              <a:t> Exclusive!</a:t>
            </a:r>
          </a:p>
          <a:p>
            <a:r>
              <a:rPr lang="en-US" dirty="0"/>
              <a:t>Generates a shared collection that can be accessed with a link.</a:t>
            </a:r>
          </a:p>
          <a:p>
            <a:pPr lvl="1"/>
            <a:r>
              <a:rPr lang="en-US" dirty="0"/>
              <a:t>Can assign various permissions to specific users or all users withing Globus</a:t>
            </a:r>
          </a:p>
          <a:p>
            <a:pPr lvl="1"/>
            <a:r>
              <a:rPr lang="en-US" dirty="0"/>
              <a:t>More information on here: </a:t>
            </a:r>
            <a:r>
              <a:rPr lang="en-US" dirty="0">
                <a:hlinkClick r:id="rId2"/>
              </a:rPr>
              <a:t>https://docs.globus.org/how-to/share-files/</a:t>
            </a:r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F07BAE-E9F1-45A4-BA07-2610004AF5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A5971-7DCC-422A-BA20-CAB9A10B069B}" type="datetime1">
              <a:rPr lang="en-US" smtClean="0"/>
              <a:t>5/16/2022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8AA40D-936C-44B0-87C2-B492B1828F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Transfers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3C7CCD-0A1E-4B93-9395-056174327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0045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D7A2D-2749-4C00-A9B2-1978941C1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Publishing with Petalibrary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8B92C6-38BC-4019-A25C-E6714431B0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Using Globus shared endpoints can be a great way to publish your data while maintaining the convenience of having it Petalibrary.</a:t>
            </a:r>
          </a:p>
          <a:p>
            <a:r>
              <a:rPr lang="en-US" dirty="0"/>
              <a:t>Example: </a:t>
            </a:r>
            <a:r>
              <a:rPr lang="en-US" b="0" i="0" u="none" strike="noStrike" dirty="0">
                <a:effectLst/>
                <a:latin typeface="Slack-Lato"/>
                <a:hlinkClick r:id="rId2"/>
              </a:rPr>
              <a:t>https://scholar.colorado.edu/concern/datasets/9593tw13k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428F6B-FB0E-4A1C-B534-2165608B08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7120C-9E70-47BE-8B22-E14BD61D39FD}" type="datetime1">
              <a:rPr lang="en-US" smtClean="0"/>
              <a:t>5/16/2022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6BAE55-65B4-4FA4-AF43-4B31AB7650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Transfers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7E46F6-707F-442C-8A8F-B41137B5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6159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 sz="4200"/>
              <a:t>RMACC Cyber Infrastructure Portal</a:t>
            </a:r>
            <a:endParaRPr sz="4200"/>
          </a:p>
        </p:txBody>
      </p:sp>
      <p:sp>
        <p:nvSpPr>
          <p:cNvPr id="110" name="Google Shape;110;p1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https://ask.cyberinfrastructure.org/c/rmacc/65</a:t>
            </a:r>
            <a:endParaRPr/>
          </a:p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This forum provides opportunity for RMACC members to converse amongst themselves and with the larger, global research computing community.</a:t>
            </a:r>
            <a:endParaRPr/>
          </a:p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The “go to” general Q&amp;A platform for the global research computing community - researchers, facilitators, research software engineers, CI engineers, sys admins and others.</a:t>
            </a:r>
            <a:endParaRPr/>
          </a:p>
        </p:txBody>
      </p:sp>
      <p:pic>
        <p:nvPicPr>
          <p:cNvPr id="111" name="Google Shape;111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26431" y="471632"/>
            <a:ext cx="2558021" cy="11126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D2C66-F977-4E91-97E9-F2BFDE3A9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Petalibrary</a:t>
            </a:r>
            <a:r>
              <a:rPr lang="en-US" dirty="0"/>
              <a:t> Notes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211BF3-D86B-4334-891E-6FC9D30F64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i="1" dirty="0" err="1">
                <a:latin typeface="Helvetica"/>
                <a:cs typeface="Helvetica"/>
              </a:rPr>
              <a:t>curc</a:t>
            </a:r>
            <a:r>
              <a:rPr lang="en-US" i="1" dirty="0">
                <a:latin typeface="Helvetica"/>
                <a:cs typeface="Helvetica"/>
              </a:rPr>
              <a:t>-quota</a:t>
            </a:r>
            <a:r>
              <a:rPr lang="en-US" dirty="0">
                <a:latin typeface="Helvetica"/>
                <a:cs typeface="Helvetica"/>
              </a:rPr>
              <a:t> – Research Computing tool to monitor disk usage.</a:t>
            </a:r>
          </a:p>
          <a:p>
            <a:pPr lvl="1"/>
            <a:r>
              <a:rPr lang="en-US" dirty="0"/>
              <a:t>Provides detailed summary of your core storage</a:t>
            </a:r>
          </a:p>
          <a:p>
            <a:pPr lvl="1"/>
            <a:r>
              <a:rPr lang="en-US" dirty="0"/>
              <a:t>Provides detailed summary of scratch space on compile and compute nodes </a:t>
            </a:r>
          </a:p>
          <a:p>
            <a:pPr lvl="1"/>
            <a:r>
              <a:rPr lang="en-US" dirty="0"/>
              <a:t>Also lists current capacity of all Petalibrary allocations you have access to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r>
              <a:rPr lang="en-US" dirty="0">
                <a:latin typeface="Helvetica"/>
                <a:cs typeface="Helvetica"/>
              </a:rPr>
              <a:t>Confidential Data is unsupported and </a:t>
            </a:r>
            <a:r>
              <a:rPr lang="en-US" i="1" dirty="0">
                <a:latin typeface="Helvetica"/>
                <a:cs typeface="Helvetica"/>
              </a:rPr>
              <a:t>should not be stored on </a:t>
            </a:r>
            <a:r>
              <a:rPr lang="en-US" i="1" dirty="0" err="1">
                <a:latin typeface="Helvetica"/>
                <a:cs typeface="Helvetica"/>
              </a:rPr>
              <a:t>Petalibrary</a:t>
            </a:r>
            <a:endParaRPr lang="en-US" i="1" dirty="0">
              <a:latin typeface="Helvetica"/>
              <a:cs typeface="Helvetica"/>
            </a:endParaRP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30E203-E144-43E9-B127-9CCAFA85E5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DABC5-568C-4AFD-B8D0-730ECF7DAF58}" type="datetime1">
              <a:rPr lang="en-US" smtClean="0"/>
              <a:t>5/16/2022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BE8B3B-8694-4DDA-A016-20F2628B9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Transfers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7A6298-8005-4801-9B3F-8BCA4D9E9F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30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FBA291-BD19-4643-B1D3-F1354B71D7EF}"/>
              </a:ext>
            </a:extLst>
          </p:cNvPr>
          <p:cNvSpPr txBox="1"/>
          <p:nvPr/>
        </p:nvSpPr>
        <p:spPr>
          <a:xfrm>
            <a:off x="1116281" y="3426031"/>
            <a:ext cx="6638306" cy="40011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5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</a:rPr>
              <a:t>userXXXX</a:t>
            </a:r>
            <a:r>
              <a:rPr lang="en-US" sz="2000" dirty="0">
                <a:solidFill>
                  <a:schemeClr val="accent5"/>
                </a:solidFill>
                <a:effectLst/>
                <a:latin typeface="Consolas" panose="020B0609020204030204" pitchFamily="49" charset="0"/>
              </a:rPr>
              <a:t>@login12 ~]$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curc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-quota</a:t>
            </a:r>
          </a:p>
        </p:txBody>
      </p:sp>
    </p:spTree>
    <p:extLst>
      <p:ext uri="{BB962C8B-B14F-4D97-AF65-F5344CB8AC3E}">
        <p14:creationId xmlns:p14="http://schemas.microsoft.com/office/powerpoint/2010/main" val="24400636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A71588-4ADF-DE4F-BDC1-081D926431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0634"/>
            <a:ext cx="10515600" cy="1325563"/>
          </a:xfrm>
        </p:spPr>
        <p:txBody>
          <a:bodyPr/>
          <a:lstStyle/>
          <a:p>
            <a:r>
              <a:rPr lang="en-US" dirty="0">
                <a:latin typeface="Helvetica Light"/>
              </a:rPr>
              <a:t>Thank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257E0A-99FA-1043-B4EA-59C3E900CF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4830"/>
            <a:ext cx="10965110" cy="473139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4765" marR="59055">
              <a:lnSpc>
                <a:spcPct val="120000"/>
              </a:lnSpc>
              <a:spcBef>
                <a:spcPts val="188"/>
              </a:spcBef>
            </a:pPr>
            <a:r>
              <a:rPr lang="en-US" sz="2800" spc="-20" dirty="0">
                <a:latin typeface="Helvetica"/>
                <a:cs typeface="Tahoma"/>
              </a:rPr>
              <a:t>Please fill out the survey: 	</a:t>
            </a:r>
            <a:r>
              <a:rPr lang="en-US" spc="-20" dirty="0">
                <a:solidFill>
                  <a:schemeClr val="bg1">
                    <a:lumMod val="65000"/>
                  </a:schemeClr>
                </a:solidFill>
                <a:latin typeface="Helvetica"/>
                <a:cs typeface="Tahoma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http://tinyurl.com/curc-survey18</a:t>
            </a:r>
            <a:r>
              <a:rPr lang="en-US" sz="2800" spc="-20" dirty="0">
                <a:solidFill>
                  <a:schemeClr val="bg1">
                    <a:lumMod val="65000"/>
                  </a:schemeClr>
                </a:solidFill>
                <a:latin typeface="Helvetica"/>
                <a:cs typeface="Tahoma"/>
              </a:rPr>
              <a:t> </a:t>
            </a:r>
            <a:endParaRPr lang="en-US" sz="600" spc="-20" dirty="0">
              <a:cs typeface="Tahoma"/>
            </a:endParaRPr>
          </a:p>
          <a:p>
            <a:pPr marR="59055">
              <a:lnSpc>
                <a:spcPct val="120000"/>
              </a:lnSpc>
              <a:spcBef>
                <a:spcPts val="188"/>
              </a:spcBef>
            </a:pPr>
            <a:r>
              <a:rPr lang="en-US" sz="2800" spc="-20" dirty="0">
                <a:cs typeface="Tahoma"/>
              </a:rPr>
              <a:t>Contact information: 		</a:t>
            </a:r>
            <a:r>
              <a:rPr lang="en-US" spc="-20" dirty="0">
                <a:solidFill>
                  <a:schemeClr val="bg1">
                    <a:lumMod val="65000"/>
                  </a:schemeClr>
                </a:solidFill>
                <a:cs typeface="Tahoma"/>
                <a:hlinkClick r:id="rId3"/>
              </a:rPr>
              <a:t>rc-help@Colorado.edu</a:t>
            </a:r>
            <a:endParaRPr lang="en-US" sz="600" spc="-20" dirty="0">
              <a:solidFill>
                <a:schemeClr val="bg1">
                  <a:lumMod val="65000"/>
                </a:schemeClr>
              </a:solidFill>
              <a:cs typeface="Tahoma"/>
            </a:endParaRPr>
          </a:p>
          <a:p>
            <a:pPr marR="59055">
              <a:lnSpc>
                <a:spcPct val="120000"/>
              </a:lnSpc>
              <a:spcBef>
                <a:spcPts val="188"/>
              </a:spcBef>
            </a:pPr>
            <a:r>
              <a:rPr lang="en-US" sz="2800" spc="-50" dirty="0">
                <a:latin typeface="Helvetica"/>
                <a:cs typeface="Tahoma"/>
              </a:rPr>
              <a:t>Slides:</a:t>
            </a:r>
            <a:r>
              <a:rPr lang="en-US" sz="2800" spc="-50" dirty="0">
                <a:solidFill>
                  <a:srgbClr val="999999"/>
                </a:solidFill>
                <a:latin typeface="Helvetica"/>
                <a:cs typeface="Tahoma"/>
              </a:rPr>
              <a:t> </a:t>
            </a:r>
            <a:r>
              <a:rPr lang="en-US" spc="-50" dirty="0">
                <a:latin typeface="Helvetica"/>
                <a:cs typeface="Helvetica"/>
                <a:hlinkClick r:id="rId4"/>
              </a:rPr>
              <a:t>https://github.com/ResearchComputing/Data_Transfers_Spring_2022</a:t>
            </a:r>
            <a:endParaRPr lang="en-US" spc="-50" dirty="0">
              <a:latin typeface="Helvetica"/>
              <a:cs typeface="Helvetica"/>
            </a:endParaRPr>
          </a:p>
          <a:p>
            <a:pPr marR="59055">
              <a:lnSpc>
                <a:spcPct val="120000"/>
              </a:lnSpc>
              <a:spcBef>
                <a:spcPts val="188"/>
              </a:spcBef>
            </a:pPr>
            <a:r>
              <a:rPr lang="en-US" spc="-50" dirty="0">
                <a:solidFill>
                  <a:srgbClr val="000000"/>
                </a:solidFill>
                <a:latin typeface="Helvetica"/>
                <a:cs typeface="Helvetica"/>
              </a:rPr>
              <a:t>Need more help? Check the RMACC Forum:  </a:t>
            </a:r>
            <a:r>
              <a:rPr lang="en-US" spc="-50" dirty="0">
                <a:latin typeface="Helvetica"/>
                <a:cs typeface="Helvetica"/>
                <a:hlinkClick r:id="rId5"/>
              </a:rPr>
              <a:t>https://ask.cyberinfrastructure.org/c/rmacc/65</a:t>
            </a:r>
            <a:endParaRPr lang="en-US" spc="-50" dirty="0">
              <a:solidFill>
                <a:srgbClr val="000000"/>
              </a:solidFill>
              <a:cs typeface="Helvetica"/>
            </a:endParaRPr>
          </a:p>
          <a:p>
            <a:pPr marR="59055">
              <a:lnSpc>
                <a:spcPct val="120000"/>
              </a:lnSpc>
              <a:spcBef>
                <a:spcPts val="188"/>
              </a:spcBef>
            </a:pPr>
            <a:endParaRPr lang="en-US" sz="2800" spc="-50" dirty="0">
              <a:solidFill>
                <a:srgbClr val="999999"/>
              </a:solidFill>
              <a:cs typeface="Tahoma"/>
            </a:endParaRPr>
          </a:p>
          <a:p>
            <a:pPr marL="0" marR="59055" indent="0">
              <a:lnSpc>
                <a:spcPct val="120000"/>
              </a:lnSpc>
              <a:spcBef>
                <a:spcPts val="188"/>
              </a:spcBef>
              <a:buNone/>
            </a:pPr>
            <a:endParaRPr lang="en-US" sz="2800" spc="-50" dirty="0">
              <a:solidFill>
                <a:srgbClr val="999999"/>
              </a:solidFill>
              <a:cs typeface="Tahoma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9E7906-405D-9647-842D-F969EBC4F7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58B259-AF47-4FA5-8087-C2A5CB5AB469}" type="datetime1">
              <a:rPr lang="en-US" smtClean="0"/>
              <a:t>5/16/2022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789D65-11EC-C548-A07F-B32BFF984F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Transfers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5A8915-9014-7C47-A36D-EE048CF509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74537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1DF4B-7AA2-8B40-8162-39DDF5CC3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94144B-C67C-3C4C-B875-C74D09C2EC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en-US" dirty="0">
                <a:latin typeface="Helvetica"/>
                <a:cs typeface="Helvetica"/>
              </a:rPr>
              <a:t>Getting an RC Account</a:t>
            </a:r>
          </a:p>
          <a:p>
            <a:r>
              <a:rPr lang="en-US" dirty="0"/>
              <a:t>Navigating the RC Ecosystem</a:t>
            </a:r>
          </a:p>
          <a:p>
            <a:r>
              <a:rPr lang="en-US" dirty="0">
                <a:latin typeface="Helvetica"/>
                <a:cs typeface="Helvetica"/>
              </a:rPr>
              <a:t>Linux Tools</a:t>
            </a:r>
          </a:p>
          <a:p>
            <a:pPr lvl="1"/>
            <a:r>
              <a:rPr lang="en-US" dirty="0">
                <a:latin typeface="Helvetica"/>
                <a:cs typeface="Helvetica"/>
              </a:rPr>
              <a:t>SCP</a:t>
            </a:r>
          </a:p>
          <a:p>
            <a:pPr lvl="1"/>
            <a:r>
              <a:rPr lang="en-US" dirty="0">
                <a:latin typeface="Helvetica"/>
                <a:cs typeface="Helvetica"/>
              </a:rPr>
              <a:t>SFTP</a:t>
            </a:r>
          </a:p>
          <a:p>
            <a:pPr lvl="1"/>
            <a:r>
              <a:rPr lang="en-US" dirty="0">
                <a:latin typeface="Helvetica"/>
                <a:cs typeface="Helvetica"/>
              </a:rPr>
              <a:t>RSYNC</a:t>
            </a:r>
          </a:p>
          <a:p>
            <a:pPr lvl="1"/>
            <a:r>
              <a:rPr lang="en-US" dirty="0">
                <a:latin typeface="Helvetica"/>
                <a:cs typeface="Helvetica"/>
              </a:rPr>
              <a:t>RCLONE</a:t>
            </a:r>
          </a:p>
          <a:p>
            <a:pPr lvl="1"/>
            <a:r>
              <a:rPr lang="en-US" dirty="0">
                <a:latin typeface="Helvetica"/>
                <a:cs typeface="Helvetica"/>
              </a:rPr>
              <a:t>SSHFS</a:t>
            </a:r>
          </a:p>
          <a:p>
            <a:pPr lvl="1"/>
            <a:r>
              <a:rPr lang="en-US" dirty="0">
                <a:latin typeface="Helvetica"/>
                <a:cs typeface="Helvetica"/>
              </a:rPr>
              <a:t>SMB</a:t>
            </a:r>
          </a:p>
          <a:p>
            <a:r>
              <a:rPr lang="en-US" dirty="0">
                <a:latin typeface="Helvetica"/>
                <a:cs typeface="Helvetica"/>
              </a:rPr>
              <a:t>Open OnDemand</a:t>
            </a:r>
          </a:p>
          <a:p>
            <a:r>
              <a:rPr lang="en-US" dirty="0"/>
              <a:t>Globus Demo</a:t>
            </a:r>
          </a:p>
          <a:p>
            <a:r>
              <a:rPr lang="en-US" dirty="0">
                <a:latin typeface="Helvetica"/>
                <a:cs typeface="Helvetica"/>
              </a:rPr>
              <a:t>Sharing Data</a:t>
            </a:r>
            <a:endParaRPr lang="en-US" dirty="0">
              <a:cs typeface="Helvetica"/>
            </a:endParaRPr>
          </a:p>
          <a:p>
            <a:r>
              <a:rPr lang="en-US" dirty="0"/>
              <a:t>Getting A Petalibrary Allocation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70CF65-CADC-1B45-85DF-87C6E06B33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0050D-8D40-4064-AC2A-77E22ED75265}" type="datetime1">
              <a:rPr lang="en-US" smtClean="0"/>
              <a:t>5/16/2022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E3843A-86B8-4A48-83C9-683C4D9B3B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Transfers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B69397-F7F7-3C40-9966-55A0B2711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2167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22BE6E-98E3-47C4-9125-D357BE937A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RC Accounts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C08B24-0A11-4A1F-8684-80CC35EFE3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4993"/>
            <a:ext cx="10515600" cy="416312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latin typeface="Helvetica"/>
                <a:cs typeface="Helvetica"/>
              </a:rPr>
              <a:t>Before accessing your resources, Research Computing requires users to obtain specialized RC accounts.</a:t>
            </a:r>
          </a:p>
          <a:p>
            <a:r>
              <a:rPr lang="en-US" dirty="0">
                <a:latin typeface="Helvetica"/>
                <a:cs typeface="Helvetica"/>
              </a:rPr>
              <a:t>Why?</a:t>
            </a:r>
          </a:p>
          <a:p>
            <a:pPr lvl="1"/>
            <a:r>
              <a:rPr lang="en-US" dirty="0">
                <a:latin typeface="Helvetica"/>
                <a:cs typeface="Helvetica"/>
              </a:rPr>
              <a:t>A lot of CU users do not need access to HPC or Enterprise grade storage</a:t>
            </a:r>
          </a:p>
          <a:p>
            <a:pPr lvl="2"/>
            <a:r>
              <a:rPr lang="en-US" dirty="0">
                <a:latin typeface="Helvetica"/>
                <a:cs typeface="Helvetica"/>
              </a:rPr>
              <a:t>Highly valuable resource!</a:t>
            </a:r>
          </a:p>
          <a:p>
            <a:pPr lvl="1"/>
            <a:r>
              <a:rPr lang="en-US" dirty="0">
                <a:latin typeface="Helvetica"/>
                <a:cs typeface="Helvetica"/>
              </a:rPr>
              <a:t>RC requires the setup of 2-factor authentication</a:t>
            </a:r>
          </a:p>
          <a:p>
            <a:pPr lvl="1"/>
            <a:r>
              <a:rPr lang="en-US" dirty="0">
                <a:latin typeface="Helvetica"/>
                <a:cs typeface="Helvetica"/>
              </a:rPr>
              <a:t>Other institutions utilize Alpine and Summit</a:t>
            </a:r>
          </a:p>
          <a:p>
            <a:r>
              <a:rPr lang="en-US" dirty="0">
                <a:latin typeface="Helvetica"/>
                <a:cs typeface="Helvetica"/>
              </a:rPr>
              <a:t>Accounts can quickly and easily be obtained through our website at </a:t>
            </a:r>
            <a:r>
              <a:rPr lang="en-US" dirty="0">
                <a:latin typeface="Helvetica"/>
                <a:cs typeface="Helvetica"/>
                <a:hlinkClick r:id="rId2"/>
              </a:rPr>
              <a:t>www.Colorado.edu/rc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55B50B-32AE-4838-B5B5-3F9C80A581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14D8F-F3B9-40DE-A07C-84ABC2BFC0EB}" type="datetime1">
              <a:rPr lang="en-US" smtClean="0"/>
              <a:t>5/16/2022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3DDEC8-E3CE-4070-AEF8-575B9A99AD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Transfers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E31998-8266-40BC-A5D7-5A18298B6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8542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514B5E-A192-4124-879B-A800A1372F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an RC Account</a:t>
            </a:r>
          </a:p>
        </p:txBody>
      </p:sp>
      <p:pic>
        <p:nvPicPr>
          <p:cNvPr id="8" name="Content Placeholder 7" descr="Graphical user interface&#10;&#10;Description automatically generated">
            <a:extLst>
              <a:ext uri="{FF2B5EF4-FFF2-40B4-BE49-F238E27FC236}">
                <a16:creationId xmlns:a16="http://schemas.microsoft.com/office/drawing/2014/main" id="{104D589F-8D1F-473C-ADD7-3763A1CBBC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06460" y="1690688"/>
            <a:ext cx="7600434" cy="4162425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975AF0-74BD-406B-A129-F888CFB06E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06D771-9E21-40C4-A9D0-4C578A1BD45A}" type="datetime1">
              <a:rPr lang="en-US" smtClean="0"/>
              <a:t>5/16/2022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430854-67FE-453C-AE84-06889BF14F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Data Transfers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6268A5-8AC6-4F77-8012-79FBE682C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6</a:t>
            </a:fld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BCED228-D87E-48BC-B7C5-4F1EDEA4FE36}"/>
              </a:ext>
            </a:extLst>
          </p:cNvPr>
          <p:cNvSpPr/>
          <p:nvPr/>
        </p:nvSpPr>
        <p:spPr>
          <a:xfrm>
            <a:off x="3247697" y="4579403"/>
            <a:ext cx="2848303" cy="63583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38100">
                <a:solidFill>
                  <a:schemeClr val="tx1"/>
                </a:solidFill>
              </a:ln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4AB49F8-6FEA-4CAE-9BDE-4C1A641AA2DC}"/>
              </a:ext>
            </a:extLst>
          </p:cNvPr>
          <p:cNvCxnSpPr>
            <a:cxnSpLocks/>
          </p:cNvCxnSpPr>
          <p:nvPr/>
        </p:nvCxnSpPr>
        <p:spPr>
          <a:xfrm flipH="1">
            <a:off x="5657894" y="3129648"/>
            <a:ext cx="3088815" cy="15198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052683AF-B7E3-4F08-BF52-8DBEEC10E70A}"/>
              </a:ext>
            </a:extLst>
          </p:cNvPr>
          <p:cNvSpPr txBox="1"/>
          <p:nvPr/>
        </p:nvSpPr>
        <p:spPr>
          <a:xfrm>
            <a:off x="8856188" y="2714149"/>
            <a:ext cx="23007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Click here to get started!</a:t>
            </a:r>
          </a:p>
        </p:txBody>
      </p:sp>
    </p:spTree>
    <p:extLst>
      <p:ext uri="{BB962C8B-B14F-4D97-AF65-F5344CB8AC3E}">
        <p14:creationId xmlns:p14="http://schemas.microsoft.com/office/powerpoint/2010/main" val="4106340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79698E-C59A-4AA5-BC75-692E9ED78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Duo Accounts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C3540F-850F-45C0-B454-701B14B914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After requesting your account you will soon be sent an invitation to RC’s Duo 2-factor authentication utility.</a:t>
            </a:r>
          </a:p>
          <a:p>
            <a:pPr lvl="1"/>
            <a:r>
              <a:rPr lang="en-US" dirty="0"/>
              <a:t>You will be prompted to set up a smart device with the Duo application.</a:t>
            </a:r>
          </a:p>
          <a:p>
            <a:pPr lvl="1"/>
            <a:r>
              <a:rPr lang="en-US" dirty="0"/>
              <a:t>Follow the steps prompted by the email invitation to activate your device.</a:t>
            </a:r>
          </a:p>
          <a:p>
            <a:r>
              <a:rPr lang="en-US" dirty="0"/>
              <a:t>Don’t have a smart Device? No Problem!</a:t>
            </a:r>
          </a:p>
          <a:p>
            <a:pPr lvl="1"/>
            <a:r>
              <a:rPr lang="en-US" dirty="0"/>
              <a:t>RC also offers 2 factor authentication tokens to access your account.</a:t>
            </a:r>
          </a:p>
          <a:p>
            <a:pPr lvl="1"/>
            <a:r>
              <a:rPr lang="en-US" dirty="0"/>
              <a:t>Contact </a:t>
            </a:r>
            <a:r>
              <a:rPr lang="en-US" dirty="0">
                <a:hlinkClick r:id="rId2"/>
              </a:rPr>
              <a:t>rc-help@colorado.edu</a:t>
            </a:r>
            <a:r>
              <a:rPr lang="en-US" dirty="0"/>
              <a:t> for more information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FC249C-3861-4DFF-866E-5F00BE3855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13144-BF58-40B6-B51B-D5CDC34FDDD9}" type="datetime1">
              <a:rPr lang="en-US" smtClean="0"/>
              <a:t>5/16/2022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7559B0-36BE-41A5-B7A1-C4FBC0CD38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Transfers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C6B09C-9C71-46E5-A5D7-AE41CB028B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9603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F84C5-1179-4A50-B25E-2BB815B1F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Accessing RC Services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7E6E6E-17BA-4852-8E41-9AC551E5B1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There are numerous ways to access RC Resources from your local machine</a:t>
            </a:r>
          </a:p>
          <a:p>
            <a:pPr lvl="1"/>
            <a:r>
              <a:rPr lang="en-US" dirty="0"/>
              <a:t>Command line (Most common for Jobs)</a:t>
            </a:r>
          </a:p>
          <a:p>
            <a:pPr lvl="1"/>
            <a:r>
              <a:rPr lang="en-US" dirty="0"/>
              <a:t>Open OnDemand</a:t>
            </a:r>
          </a:p>
          <a:p>
            <a:pPr lvl="1"/>
            <a:r>
              <a:rPr lang="en-US" dirty="0"/>
              <a:t>Globus (if just managing files!)</a:t>
            </a:r>
          </a:p>
          <a:p>
            <a:pPr lvl="1"/>
            <a:r>
              <a:rPr lang="en-US" dirty="0" err="1"/>
              <a:t>Jupyterlab</a:t>
            </a:r>
            <a:endParaRPr lang="en-US" dirty="0"/>
          </a:p>
          <a:p>
            <a:r>
              <a:rPr lang="en-US" dirty="0">
                <a:latin typeface="Helvetica"/>
                <a:cs typeface="Helvetica"/>
              </a:rPr>
              <a:t>Globus is probably the easiest solution when accessing files your files on RC resources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13D687-A80D-443C-924E-DB374F2CEA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BCE0A-783D-48AE-B8EA-7D6ACABA50EF}" type="datetime1">
              <a:rPr lang="en-US" smtClean="0"/>
              <a:t>5/16/2022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D668AB-E812-46A7-A8B6-38C8720027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Transfers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29982B-EC66-4ACA-B745-583EC1C03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3690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C7CB1-B8D4-47F3-AF8A-E348F34232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Access through the Command 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105E2C-A50D-4BD3-87A2-5178CEEE2C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0930"/>
            <a:ext cx="10515600" cy="416312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latin typeface="Helvetica"/>
                <a:cs typeface="Helvetica"/>
              </a:rPr>
              <a:t>Other users may find the use of Globus to be overly clunky when wanting to check on their files.</a:t>
            </a:r>
          </a:p>
          <a:p>
            <a:r>
              <a:rPr lang="en-US" dirty="0">
                <a:latin typeface="Helvetica"/>
                <a:cs typeface="Helvetica"/>
              </a:rPr>
              <a:t>Users can log into RC servers on their local machines by opening a terminal and running the command:</a:t>
            </a:r>
          </a:p>
          <a:p>
            <a:endParaRPr lang="en-US" dirty="0">
              <a:latin typeface="Helvetica"/>
              <a:cs typeface="Helvetica"/>
            </a:endParaRPr>
          </a:p>
          <a:p>
            <a:endParaRPr lang="en-US" dirty="0">
              <a:latin typeface="Helvetica"/>
              <a:cs typeface="Helvetica"/>
            </a:endParaRPr>
          </a:p>
          <a:p>
            <a:r>
              <a:rPr lang="en-US" dirty="0">
                <a:latin typeface="Helvetica"/>
                <a:cs typeface="Helvetica"/>
              </a:rPr>
              <a:t>For users given temporary accounts please login with the following command: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500C42-5359-4BE5-A10E-19AEED9E23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3B48A-047B-49FA-B58B-B4AF36B1FB10}" type="datetime1">
              <a:rPr lang="en-US" smtClean="0"/>
              <a:t>5/16/2022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07DDE8-8AB9-4D44-9D61-AAAECEE58D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Transfers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26223D-5764-4FFD-A3D6-90F9213E9A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9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86D303-B5C3-4ABC-9C88-E37D67BD6111}"/>
              </a:ext>
            </a:extLst>
          </p:cNvPr>
          <p:cNvSpPr txBox="1"/>
          <p:nvPr/>
        </p:nvSpPr>
        <p:spPr>
          <a:xfrm>
            <a:off x="1174586" y="3308770"/>
            <a:ext cx="9310254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 err="1">
                <a:solidFill>
                  <a:schemeClr val="accent5"/>
                </a:solidFill>
                <a:latin typeface="Consolas"/>
                <a:cs typeface="Cascadia Mono" panose="020B0609020000020004" pitchFamily="49" charset="0"/>
              </a:rPr>
              <a:t>ssh</a:t>
            </a:r>
            <a:r>
              <a:rPr lang="en-US" sz="2400" dirty="0">
                <a:solidFill>
                  <a:schemeClr val="accent5"/>
                </a:solidFill>
                <a:latin typeface="Consolas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chemeClr val="accent2"/>
                </a:solidFill>
                <a:latin typeface="Consolas"/>
                <a:cs typeface="Cascadia Mono" panose="020B0609020000020004" pitchFamily="49" charset="0"/>
              </a:rPr>
              <a:t>&lt;your-username&gt;</a:t>
            </a:r>
            <a:r>
              <a:rPr lang="en-US" sz="2400">
                <a:solidFill>
                  <a:schemeClr val="accent5"/>
                </a:solidFill>
                <a:latin typeface="Consolas"/>
                <a:cs typeface="Cascadia Mono" panose="020B0609020000020004" pitchFamily="49" charset="0"/>
              </a:rPr>
              <a:t>@login.rc.colorado.edu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CA21389-E8CE-48EB-BF48-6E8A8F67B88C}"/>
              </a:ext>
            </a:extLst>
          </p:cNvPr>
          <p:cNvSpPr txBox="1"/>
          <p:nvPr/>
        </p:nvSpPr>
        <p:spPr>
          <a:xfrm>
            <a:off x="1174585" y="4898253"/>
            <a:ext cx="9310254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 dirty="0" err="1">
                <a:solidFill>
                  <a:schemeClr val="accent5"/>
                </a:solidFill>
                <a:latin typeface="Consolas"/>
                <a:cs typeface="Cascadia Mono" panose="020B0609020000020004" pitchFamily="49" charset="0"/>
              </a:rPr>
              <a:t>ssh</a:t>
            </a:r>
            <a:r>
              <a:rPr lang="en-US" sz="2400" dirty="0">
                <a:solidFill>
                  <a:schemeClr val="accent5"/>
                </a:solidFill>
                <a:latin typeface="Consolas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chemeClr val="accent2"/>
                </a:solidFill>
                <a:latin typeface="Consolas"/>
                <a:cs typeface="Cascadia Mono" panose="020B0609020000020004" pitchFamily="49" charset="0"/>
              </a:rPr>
              <a:t>&lt;your-username&gt;</a:t>
            </a:r>
            <a:r>
              <a:rPr lang="en-US" sz="2400" dirty="0">
                <a:solidFill>
                  <a:schemeClr val="accent5"/>
                </a:solidFill>
                <a:latin typeface="Consolas"/>
                <a:cs typeface="Cascadia Mono" panose="020B0609020000020004" pitchFamily="49" charset="0"/>
              </a:rPr>
              <a:t>@tlogin1.rc.colorado.edu</a:t>
            </a:r>
          </a:p>
        </p:txBody>
      </p:sp>
    </p:spTree>
    <p:extLst>
      <p:ext uri="{BB962C8B-B14F-4D97-AF65-F5344CB8AC3E}">
        <p14:creationId xmlns:p14="http://schemas.microsoft.com/office/powerpoint/2010/main" val="18826227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xample" id="{136DCCF9-56F0-2149-856F-315BA5D9D1CA}" vid="{D06CB102-DD95-5D48-B327-DF65A4E2E80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6296</TotalTime>
  <Words>1804</Words>
  <Application>Microsoft Office PowerPoint</Application>
  <PresentationFormat>Widescreen</PresentationFormat>
  <Paragraphs>330</Paragraphs>
  <Slides>31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3" baseType="lpstr">
      <vt:lpstr>Arial</vt:lpstr>
      <vt:lpstr>Arial Black</vt:lpstr>
      <vt:lpstr>Calibri</vt:lpstr>
      <vt:lpstr>Consolas</vt:lpstr>
      <vt:lpstr>Helvetica</vt:lpstr>
      <vt:lpstr>Helvetica Light</vt:lpstr>
      <vt:lpstr>Lato</vt:lpstr>
      <vt:lpstr>Roboto</vt:lpstr>
      <vt:lpstr>SFMono-Regular</vt:lpstr>
      <vt:lpstr>Slack-Lato</vt:lpstr>
      <vt:lpstr>Wingdings</vt:lpstr>
      <vt:lpstr>Office Theme</vt:lpstr>
      <vt:lpstr>Data Transfers</vt:lpstr>
      <vt:lpstr>Data Transfers</vt:lpstr>
      <vt:lpstr>RMACC Cyber Infrastructure Portal</vt:lpstr>
      <vt:lpstr>Outline</vt:lpstr>
      <vt:lpstr>RC Accounts</vt:lpstr>
      <vt:lpstr>Getting an RC Account</vt:lpstr>
      <vt:lpstr>Duo Accounts</vt:lpstr>
      <vt:lpstr>Accessing RC Services</vt:lpstr>
      <vt:lpstr>Access through the Command Line</vt:lpstr>
      <vt:lpstr>Basic Navigation Commands</vt:lpstr>
      <vt:lpstr>RC Filesystem</vt:lpstr>
      <vt:lpstr>Data transfers on Alpine</vt:lpstr>
      <vt:lpstr>RC File system map</vt:lpstr>
      <vt:lpstr>RC Data transfer nodes</vt:lpstr>
      <vt:lpstr>Command line options (1)</vt:lpstr>
      <vt:lpstr>Command line options (2)</vt:lpstr>
      <vt:lpstr>Command line options (3)</vt:lpstr>
      <vt:lpstr>Command line options (4)</vt:lpstr>
      <vt:lpstr>OpenOnDemand</vt:lpstr>
      <vt:lpstr>PowerPoint Presentation</vt:lpstr>
      <vt:lpstr>Globus</vt:lpstr>
      <vt:lpstr>Globus Demo (1)</vt:lpstr>
      <vt:lpstr>Globus Demo (2)</vt:lpstr>
      <vt:lpstr>PowerPoint Presentation</vt:lpstr>
      <vt:lpstr>PowerPoint Presentation</vt:lpstr>
      <vt:lpstr>Sharing Data</vt:lpstr>
      <vt:lpstr>Unix Groups</vt:lpstr>
      <vt:lpstr>Globus Shared Endpoints</vt:lpstr>
      <vt:lpstr>Data Publishing with Petalibrary</vt:lpstr>
      <vt:lpstr>Petalibrary Notes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GUIs on Blanca</dc:title>
  <dc:creator>Microsoft Office User</dc:creator>
  <cp:lastModifiedBy>Dylan Perkins</cp:lastModifiedBy>
  <cp:revision>592</cp:revision>
  <dcterms:created xsi:type="dcterms:W3CDTF">2019-04-12T06:07:02Z</dcterms:created>
  <dcterms:modified xsi:type="dcterms:W3CDTF">2022-05-17T15:27:43Z</dcterms:modified>
</cp:coreProperties>
</file>